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4" r:id="rId2"/>
    <p:sldId id="266" r:id="rId3"/>
    <p:sldId id="267" r:id="rId4"/>
    <p:sldId id="268" r:id="rId5"/>
    <p:sldId id="271" r:id="rId6"/>
    <p:sldId id="269" r:id="rId7"/>
    <p:sldId id="270" r:id="rId8"/>
    <p:sldId id="257" r:id="rId9"/>
    <p:sldId id="258" r:id="rId10"/>
    <p:sldId id="259" r:id="rId11"/>
    <p:sldId id="265" r:id="rId12"/>
    <p:sldId id="263" r:id="rId13"/>
    <p:sldId id="261" r:id="rId14"/>
    <p:sldId id="264" r:id="rId15"/>
    <p:sldId id="272" r:id="rId16"/>
    <p:sldId id="273" r:id="rId17"/>
    <p:sldId id="785" r:id="rId18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3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59CD2-9E10-4ECD-872C-AF45204915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9C5AC0-68AF-4993-B1FD-51D2EADB9A94}">
      <dgm:prSet custT="1"/>
      <dgm:spPr/>
      <dgm:t>
        <a:bodyPr/>
        <a:lstStyle/>
        <a:p>
          <a:r>
            <a:rPr lang="es-DO" sz="2400" dirty="0"/>
            <a:t>Disrupción significativa del comercio exterior de Ucrania: </a:t>
          </a:r>
        </a:p>
        <a:p>
          <a:r>
            <a:rPr lang="es-DO" sz="2400" dirty="0"/>
            <a:t>reducción de la oferta exportable de Ucrania</a:t>
          </a:r>
          <a:endParaRPr lang="en-US" sz="2400" dirty="0"/>
        </a:p>
      </dgm:t>
    </dgm:pt>
    <dgm:pt modelId="{119D49BB-D80E-4B30-BF37-E839CB76C4D2}" type="parTrans" cxnId="{4DE03241-E16F-459B-B3C2-393708562CFC}">
      <dgm:prSet/>
      <dgm:spPr/>
      <dgm:t>
        <a:bodyPr/>
        <a:lstStyle/>
        <a:p>
          <a:endParaRPr lang="en-US"/>
        </a:p>
      </dgm:t>
    </dgm:pt>
    <dgm:pt modelId="{46879F6C-C8C8-4578-AA21-279992AD7FEF}" type="sibTrans" cxnId="{4DE03241-E16F-459B-B3C2-393708562CFC}">
      <dgm:prSet/>
      <dgm:spPr/>
      <dgm:t>
        <a:bodyPr/>
        <a:lstStyle/>
        <a:p>
          <a:endParaRPr lang="en-US"/>
        </a:p>
      </dgm:t>
    </dgm:pt>
    <dgm:pt modelId="{4BC0EF4B-C359-4D86-91AD-479B713B983B}">
      <dgm:prSet custT="1"/>
      <dgm:spPr/>
      <dgm:t>
        <a:bodyPr/>
        <a:lstStyle/>
        <a:p>
          <a:r>
            <a:rPr lang="es-DO" sz="1600" dirty="0"/>
            <a:t>Paralización o destrucción de la capacidad productiva</a:t>
          </a:r>
          <a:endParaRPr lang="en-US" sz="1600" dirty="0"/>
        </a:p>
      </dgm:t>
    </dgm:pt>
    <dgm:pt modelId="{5F15C604-4740-4AFC-8064-28012E8AFD51}" type="parTrans" cxnId="{D49A1068-96C3-40C2-B0A7-2321D457BA7D}">
      <dgm:prSet/>
      <dgm:spPr/>
      <dgm:t>
        <a:bodyPr/>
        <a:lstStyle/>
        <a:p>
          <a:endParaRPr lang="en-US"/>
        </a:p>
      </dgm:t>
    </dgm:pt>
    <dgm:pt modelId="{CED9B6F3-EDD2-4381-986E-B541248251C4}" type="sibTrans" cxnId="{D49A1068-96C3-40C2-B0A7-2321D457BA7D}">
      <dgm:prSet/>
      <dgm:spPr/>
      <dgm:t>
        <a:bodyPr/>
        <a:lstStyle/>
        <a:p>
          <a:endParaRPr lang="en-US"/>
        </a:p>
      </dgm:t>
    </dgm:pt>
    <dgm:pt modelId="{B273C741-3243-44F5-B2E7-07997C5433D3}">
      <dgm:prSet custT="1"/>
      <dgm:spPr/>
      <dgm:t>
        <a:bodyPr/>
        <a:lstStyle/>
        <a:p>
          <a:r>
            <a:rPr lang="es-DO" sz="1600" dirty="0"/>
            <a:t>Disrupción de las cadenas de suministro</a:t>
          </a:r>
          <a:endParaRPr lang="en-US" sz="1600" dirty="0"/>
        </a:p>
      </dgm:t>
    </dgm:pt>
    <dgm:pt modelId="{591116D1-92FA-4790-9B1C-6DBDBD8D66A6}" type="parTrans" cxnId="{4711FC5D-1652-485A-9AE6-599BD224D56B}">
      <dgm:prSet/>
      <dgm:spPr/>
      <dgm:t>
        <a:bodyPr/>
        <a:lstStyle/>
        <a:p>
          <a:endParaRPr lang="en-US"/>
        </a:p>
      </dgm:t>
    </dgm:pt>
    <dgm:pt modelId="{C6A4397D-82DA-4C7D-93C0-BD373E5CD4F7}" type="sibTrans" cxnId="{4711FC5D-1652-485A-9AE6-599BD224D56B}">
      <dgm:prSet/>
      <dgm:spPr/>
      <dgm:t>
        <a:bodyPr/>
        <a:lstStyle/>
        <a:p>
          <a:endParaRPr lang="en-US"/>
        </a:p>
      </dgm:t>
    </dgm:pt>
    <dgm:pt modelId="{0AC722CB-E028-4D9A-A857-FF2F0F0FB67C}">
      <dgm:prSet custT="1"/>
      <dgm:spPr/>
      <dgm:t>
        <a:bodyPr/>
        <a:lstStyle/>
        <a:p>
          <a:r>
            <a:rPr lang="es-DO" sz="2400" dirty="0"/>
            <a:t>Acciones económicas contra Rusia que afectan su comercio</a:t>
          </a:r>
          <a:endParaRPr lang="en-US" sz="2400" dirty="0"/>
        </a:p>
      </dgm:t>
    </dgm:pt>
    <dgm:pt modelId="{50731FE0-C5AB-4B93-A0F7-0C50908A54A9}" type="parTrans" cxnId="{6CC458E1-333E-4CA7-9021-E7753ED91168}">
      <dgm:prSet/>
      <dgm:spPr/>
      <dgm:t>
        <a:bodyPr/>
        <a:lstStyle/>
        <a:p>
          <a:endParaRPr lang="en-US"/>
        </a:p>
      </dgm:t>
    </dgm:pt>
    <dgm:pt modelId="{EC3BB02E-AF20-4D2D-A796-CA1A5970FB3E}" type="sibTrans" cxnId="{6CC458E1-333E-4CA7-9021-E7753ED91168}">
      <dgm:prSet/>
      <dgm:spPr/>
      <dgm:t>
        <a:bodyPr/>
        <a:lstStyle/>
        <a:p>
          <a:endParaRPr lang="en-US"/>
        </a:p>
      </dgm:t>
    </dgm:pt>
    <dgm:pt modelId="{36671B0C-2B1C-4A37-B3AD-FDA310282F87}">
      <dgm:prSet custT="1"/>
      <dgm:spPr/>
      <dgm:t>
        <a:bodyPr/>
        <a:lstStyle/>
        <a:p>
          <a:r>
            <a:rPr lang="es-DO" sz="1600" dirty="0"/>
            <a:t>Estados Unidos y el Reino Unido prohíben la importación de petróleo y gas ruso (8% de importaciones de Estados Unidos)</a:t>
          </a:r>
          <a:endParaRPr lang="en-US" sz="1600" dirty="0"/>
        </a:p>
      </dgm:t>
    </dgm:pt>
    <dgm:pt modelId="{78F03C1B-7253-43E7-AEB4-7746E9175544}" type="parTrans" cxnId="{AE2C6693-3CF9-44C9-AC77-551DACFDAA36}">
      <dgm:prSet/>
      <dgm:spPr/>
      <dgm:t>
        <a:bodyPr/>
        <a:lstStyle/>
        <a:p>
          <a:endParaRPr lang="en-US"/>
        </a:p>
      </dgm:t>
    </dgm:pt>
    <dgm:pt modelId="{8BD50A92-E193-4FB9-9FDD-ED42C46EE066}" type="sibTrans" cxnId="{AE2C6693-3CF9-44C9-AC77-551DACFDAA36}">
      <dgm:prSet/>
      <dgm:spPr/>
      <dgm:t>
        <a:bodyPr/>
        <a:lstStyle/>
        <a:p>
          <a:endParaRPr lang="en-US"/>
        </a:p>
      </dgm:t>
    </dgm:pt>
    <dgm:pt modelId="{5F9FD7D5-07A0-4AAB-AA93-3521BA385790}">
      <dgm:prSet custT="1"/>
      <dgm:spPr/>
      <dgm:t>
        <a:bodyPr/>
        <a:lstStyle/>
        <a:p>
          <a:r>
            <a:rPr lang="es-DO" sz="1600" dirty="0"/>
            <a:t>Congelamiento de reservas rusas en bancos de Estados Unidos, Unión Europea, Japón, Canadá, Australia y Suiza</a:t>
          </a:r>
          <a:endParaRPr lang="en-US" sz="1600" dirty="0"/>
        </a:p>
      </dgm:t>
    </dgm:pt>
    <dgm:pt modelId="{DD2FA593-380E-486E-8874-5D08282D4D6C}" type="parTrans" cxnId="{B241A785-355C-40CE-8DB3-755E5E268FBD}">
      <dgm:prSet/>
      <dgm:spPr/>
      <dgm:t>
        <a:bodyPr/>
        <a:lstStyle/>
        <a:p>
          <a:endParaRPr lang="en-US"/>
        </a:p>
      </dgm:t>
    </dgm:pt>
    <dgm:pt modelId="{76B1698D-C7B5-4168-B17F-24186B0BE58B}" type="sibTrans" cxnId="{B241A785-355C-40CE-8DB3-755E5E268FBD}">
      <dgm:prSet/>
      <dgm:spPr/>
      <dgm:t>
        <a:bodyPr/>
        <a:lstStyle/>
        <a:p>
          <a:endParaRPr lang="en-US"/>
        </a:p>
      </dgm:t>
    </dgm:pt>
    <dgm:pt modelId="{1870C3FF-4CA6-4280-BA9B-BBBCA8F60E7D}">
      <dgm:prSet custT="1"/>
      <dgm:spPr/>
      <dgm:t>
        <a:bodyPr/>
        <a:lstStyle/>
        <a:p>
          <a:r>
            <a:rPr lang="es-DO" sz="1600" dirty="0"/>
            <a:t>Limitaciones al acceso al crédito internacional de entidades rusas</a:t>
          </a:r>
          <a:endParaRPr lang="en-US" sz="1600" dirty="0"/>
        </a:p>
      </dgm:t>
    </dgm:pt>
    <dgm:pt modelId="{50B3B216-D8BD-4A8B-970F-0A3DC22F8A65}" type="parTrans" cxnId="{3C698A9D-F47E-4E51-AA43-AE27EDAB2C2F}">
      <dgm:prSet/>
      <dgm:spPr/>
      <dgm:t>
        <a:bodyPr/>
        <a:lstStyle/>
        <a:p>
          <a:endParaRPr lang="en-US"/>
        </a:p>
      </dgm:t>
    </dgm:pt>
    <dgm:pt modelId="{EB9361DC-9BAE-45B6-9203-23D38C8041B6}" type="sibTrans" cxnId="{3C698A9D-F47E-4E51-AA43-AE27EDAB2C2F}">
      <dgm:prSet/>
      <dgm:spPr/>
      <dgm:t>
        <a:bodyPr/>
        <a:lstStyle/>
        <a:p>
          <a:endParaRPr lang="en-US"/>
        </a:p>
      </dgm:t>
    </dgm:pt>
    <dgm:pt modelId="{15238414-D4A6-4010-9431-5A33E25C5E9C}">
      <dgm:prSet custT="1"/>
      <dgm:spPr/>
      <dgm:t>
        <a:bodyPr/>
        <a:lstStyle/>
        <a:p>
          <a:r>
            <a:rPr lang="es-DO" sz="1600" dirty="0"/>
            <a:t>Prohibición de transacciones con empresas públicas rusas seleccionadas</a:t>
          </a:r>
          <a:endParaRPr lang="en-US" sz="1600" dirty="0"/>
        </a:p>
      </dgm:t>
    </dgm:pt>
    <dgm:pt modelId="{B4EA9D29-7D65-4677-AD4D-8F0E96E7D464}" type="parTrans" cxnId="{F17E6F5D-8F8C-4B12-8D52-5F308BCFBF28}">
      <dgm:prSet/>
      <dgm:spPr/>
      <dgm:t>
        <a:bodyPr/>
        <a:lstStyle/>
        <a:p>
          <a:endParaRPr lang="en-US"/>
        </a:p>
      </dgm:t>
    </dgm:pt>
    <dgm:pt modelId="{8FA8967D-5470-45F4-AA0F-0547BC762010}" type="sibTrans" cxnId="{F17E6F5D-8F8C-4B12-8D52-5F308BCFBF28}">
      <dgm:prSet/>
      <dgm:spPr/>
      <dgm:t>
        <a:bodyPr/>
        <a:lstStyle/>
        <a:p>
          <a:endParaRPr lang="en-US"/>
        </a:p>
      </dgm:t>
    </dgm:pt>
    <dgm:pt modelId="{4B50E20D-D8BD-41ED-85D9-CFDCD424E068}" type="pres">
      <dgm:prSet presAssocID="{00B59CD2-9E10-4ECD-872C-AF45204915F0}" presName="linear" presStyleCnt="0">
        <dgm:presLayoutVars>
          <dgm:animLvl val="lvl"/>
          <dgm:resizeHandles val="exact"/>
        </dgm:presLayoutVars>
      </dgm:prSet>
      <dgm:spPr/>
    </dgm:pt>
    <dgm:pt modelId="{729A408A-00E9-4D43-A2E4-44891EE66BE1}" type="pres">
      <dgm:prSet presAssocID="{159C5AC0-68AF-4993-B1FD-51D2EADB9A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59B6DC-C44C-472D-9F32-EE6864219626}" type="pres">
      <dgm:prSet presAssocID="{159C5AC0-68AF-4993-B1FD-51D2EADB9A94}" presName="childText" presStyleLbl="revTx" presStyleIdx="0" presStyleCnt="2">
        <dgm:presLayoutVars>
          <dgm:bulletEnabled val="1"/>
        </dgm:presLayoutVars>
      </dgm:prSet>
      <dgm:spPr/>
    </dgm:pt>
    <dgm:pt modelId="{00ED5150-1787-42FF-A62C-D629645BFB71}" type="pres">
      <dgm:prSet presAssocID="{0AC722CB-E028-4D9A-A857-FF2F0F0FB6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9582F34-6F9D-4AF2-A108-61A06E4CD1DD}" type="pres">
      <dgm:prSet presAssocID="{0AC722CB-E028-4D9A-A857-FF2F0F0FB6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9D09F17-2FC5-4ECA-8DBA-8B7D4D65F2D4}" type="presOf" srcId="{1870C3FF-4CA6-4280-BA9B-BBBCA8F60E7D}" destId="{09582F34-6F9D-4AF2-A108-61A06E4CD1DD}" srcOrd="0" destOrd="2" presId="urn:microsoft.com/office/officeart/2005/8/layout/vList2"/>
    <dgm:cxn modelId="{259CF819-0FD2-4AC7-95D6-77C6A7F5FF9E}" type="presOf" srcId="{4BC0EF4B-C359-4D86-91AD-479B713B983B}" destId="{A759B6DC-C44C-472D-9F32-EE6864219626}" srcOrd="0" destOrd="0" presId="urn:microsoft.com/office/officeart/2005/8/layout/vList2"/>
    <dgm:cxn modelId="{B6C5E61D-B61F-4919-8E33-D78F9EA9500D}" type="presOf" srcId="{36671B0C-2B1C-4A37-B3AD-FDA310282F87}" destId="{09582F34-6F9D-4AF2-A108-61A06E4CD1DD}" srcOrd="0" destOrd="0" presId="urn:microsoft.com/office/officeart/2005/8/layout/vList2"/>
    <dgm:cxn modelId="{4252D925-CCDE-4AD2-B658-109802FA1BD3}" type="presOf" srcId="{15238414-D4A6-4010-9431-5A33E25C5E9C}" destId="{09582F34-6F9D-4AF2-A108-61A06E4CD1DD}" srcOrd="0" destOrd="3" presId="urn:microsoft.com/office/officeart/2005/8/layout/vList2"/>
    <dgm:cxn modelId="{B1D6E02D-9034-4F5C-846D-E801DC11B249}" type="presOf" srcId="{159C5AC0-68AF-4993-B1FD-51D2EADB9A94}" destId="{729A408A-00E9-4D43-A2E4-44891EE66BE1}" srcOrd="0" destOrd="0" presId="urn:microsoft.com/office/officeart/2005/8/layout/vList2"/>
    <dgm:cxn modelId="{F17E6F5D-8F8C-4B12-8D52-5F308BCFBF28}" srcId="{0AC722CB-E028-4D9A-A857-FF2F0F0FB67C}" destId="{15238414-D4A6-4010-9431-5A33E25C5E9C}" srcOrd="3" destOrd="0" parTransId="{B4EA9D29-7D65-4677-AD4D-8F0E96E7D464}" sibTransId="{8FA8967D-5470-45F4-AA0F-0547BC762010}"/>
    <dgm:cxn modelId="{4711FC5D-1652-485A-9AE6-599BD224D56B}" srcId="{159C5AC0-68AF-4993-B1FD-51D2EADB9A94}" destId="{B273C741-3243-44F5-B2E7-07997C5433D3}" srcOrd="1" destOrd="0" parTransId="{591116D1-92FA-4790-9B1C-6DBDBD8D66A6}" sibTransId="{C6A4397D-82DA-4C7D-93C0-BD373E5CD4F7}"/>
    <dgm:cxn modelId="{4DE03241-E16F-459B-B3C2-393708562CFC}" srcId="{00B59CD2-9E10-4ECD-872C-AF45204915F0}" destId="{159C5AC0-68AF-4993-B1FD-51D2EADB9A94}" srcOrd="0" destOrd="0" parTransId="{119D49BB-D80E-4B30-BF37-E839CB76C4D2}" sibTransId="{46879F6C-C8C8-4578-AA21-279992AD7FEF}"/>
    <dgm:cxn modelId="{D49A1068-96C3-40C2-B0A7-2321D457BA7D}" srcId="{159C5AC0-68AF-4993-B1FD-51D2EADB9A94}" destId="{4BC0EF4B-C359-4D86-91AD-479B713B983B}" srcOrd="0" destOrd="0" parTransId="{5F15C604-4740-4AFC-8064-28012E8AFD51}" sibTransId="{CED9B6F3-EDD2-4381-986E-B541248251C4}"/>
    <dgm:cxn modelId="{86B4026C-3F51-451D-AAB4-F355D85FBC92}" type="presOf" srcId="{5F9FD7D5-07A0-4AAB-AA93-3521BA385790}" destId="{09582F34-6F9D-4AF2-A108-61A06E4CD1DD}" srcOrd="0" destOrd="1" presId="urn:microsoft.com/office/officeart/2005/8/layout/vList2"/>
    <dgm:cxn modelId="{566C244D-BC37-476B-9401-6424DFAD114B}" type="presOf" srcId="{0AC722CB-E028-4D9A-A857-FF2F0F0FB67C}" destId="{00ED5150-1787-42FF-A62C-D629645BFB71}" srcOrd="0" destOrd="0" presId="urn:microsoft.com/office/officeart/2005/8/layout/vList2"/>
    <dgm:cxn modelId="{B241A785-355C-40CE-8DB3-755E5E268FBD}" srcId="{0AC722CB-E028-4D9A-A857-FF2F0F0FB67C}" destId="{5F9FD7D5-07A0-4AAB-AA93-3521BA385790}" srcOrd="1" destOrd="0" parTransId="{DD2FA593-380E-486E-8874-5D08282D4D6C}" sibTransId="{76B1698D-C7B5-4168-B17F-24186B0BE58B}"/>
    <dgm:cxn modelId="{91121187-F507-4489-93CE-3877A5BD3FF5}" type="presOf" srcId="{B273C741-3243-44F5-B2E7-07997C5433D3}" destId="{A759B6DC-C44C-472D-9F32-EE6864219626}" srcOrd="0" destOrd="1" presId="urn:microsoft.com/office/officeart/2005/8/layout/vList2"/>
    <dgm:cxn modelId="{AE2C6693-3CF9-44C9-AC77-551DACFDAA36}" srcId="{0AC722CB-E028-4D9A-A857-FF2F0F0FB67C}" destId="{36671B0C-2B1C-4A37-B3AD-FDA310282F87}" srcOrd="0" destOrd="0" parTransId="{78F03C1B-7253-43E7-AEB4-7746E9175544}" sibTransId="{8BD50A92-E193-4FB9-9FDD-ED42C46EE066}"/>
    <dgm:cxn modelId="{3C698A9D-F47E-4E51-AA43-AE27EDAB2C2F}" srcId="{0AC722CB-E028-4D9A-A857-FF2F0F0FB67C}" destId="{1870C3FF-4CA6-4280-BA9B-BBBCA8F60E7D}" srcOrd="2" destOrd="0" parTransId="{50B3B216-D8BD-4A8B-970F-0A3DC22F8A65}" sibTransId="{EB9361DC-9BAE-45B6-9203-23D38C8041B6}"/>
    <dgm:cxn modelId="{6CC458E1-333E-4CA7-9021-E7753ED91168}" srcId="{00B59CD2-9E10-4ECD-872C-AF45204915F0}" destId="{0AC722CB-E028-4D9A-A857-FF2F0F0FB67C}" srcOrd="1" destOrd="0" parTransId="{50731FE0-C5AB-4B93-A0F7-0C50908A54A9}" sibTransId="{EC3BB02E-AF20-4D2D-A796-CA1A5970FB3E}"/>
    <dgm:cxn modelId="{FE1107E4-770A-424E-B3DA-2FCD6E715688}" type="presOf" srcId="{00B59CD2-9E10-4ECD-872C-AF45204915F0}" destId="{4B50E20D-D8BD-41ED-85D9-CFDCD424E068}" srcOrd="0" destOrd="0" presId="urn:microsoft.com/office/officeart/2005/8/layout/vList2"/>
    <dgm:cxn modelId="{79C9C0BF-C108-46F8-BF51-C7221CFE709B}" type="presParOf" srcId="{4B50E20D-D8BD-41ED-85D9-CFDCD424E068}" destId="{729A408A-00E9-4D43-A2E4-44891EE66BE1}" srcOrd="0" destOrd="0" presId="urn:microsoft.com/office/officeart/2005/8/layout/vList2"/>
    <dgm:cxn modelId="{43AEFEAC-649E-4602-9757-EBA6321EE99B}" type="presParOf" srcId="{4B50E20D-D8BD-41ED-85D9-CFDCD424E068}" destId="{A759B6DC-C44C-472D-9F32-EE6864219626}" srcOrd="1" destOrd="0" presId="urn:microsoft.com/office/officeart/2005/8/layout/vList2"/>
    <dgm:cxn modelId="{4C8468EF-8464-4C1E-8D82-6582338AC2CD}" type="presParOf" srcId="{4B50E20D-D8BD-41ED-85D9-CFDCD424E068}" destId="{00ED5150-1787-42FF-A62C-D629645BFB71}" srcOrd="2" destOrd="0" presId="urn:microsoft.com/office/officeart/2005/8/layout/vList2"/>
    <dgm:cxn modelId="{D657BA7B-549B-4E11-A527-E9FC07BC4165}" type="presParOf" srcId="{4B50E20D-D8BD-41ED-85D9-CFDCD424E068}" destId="{09582F34-6F9D-4AF2-A108-61A06E4CD1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152AC-97A4-4F0F-AFE1-8DF9816658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07AD1-3B2E-4134-831B-759AB98CFDAC}">
      <dgm:prSet/>
      <dgm:spPr/>
      <dgm:t>
        <a:bodyPr/>
        <a:lstStyle/>
        <a:p>
          <a:pPr>
            <a:lnSpc>
              <a:spcPct val="100000"/>
            </a:lnSpc>
          </a:pPr>
          <a:r>
            <a:rPr lang="es-DO" dirty="0"/>
            <a:t>Impactos directos, derivados de los efectos en el intercambio con Ucrania y Rusia</a:t>
          </a:r>
          <a:endParaRPr lang="en-US" dirty="0"/>
        </a:p>
      </dgm:t>
    </dgm:pt>
    <dgm:pt modelId="{78D7DF1A-903E-4920-AA2F-293A328CDDCC}" type="parTrans" cxnId="{B1178E5B-776C-4C35-A714-FA8BA11B241A}">
      <dgm:prSet/>
      <dgm:spPr/>
      <dgm:t>
        <a:bodyPr/>
        <a:lstStyle/>
        <a:p>
          <a:endParaRPr lang="en-US"/>
        </a:p>
      </dgm:t>
    </dgm:pt>
    <dgm:pt modelId="{B7494057-B642-4640-B7C8-9F2AD5B6144B}" type="sibTrans" cxnId="{B1178E5B-776C-4C35-A714-FA8BA11B241A}">
      <dgm:prSet/>
      <dgm:spPr/>
      <dgm:t>
        <a:bodyPr/>
        <a:lstStyle/>
        <a:p>
          <a:endParaRPr lang="en-US"/>
        </a:p>
      </dgm:t>
    </dgm:pt>
    <dgm:pt modelId="{CB43259D-71AE-41E2-84E2-4393411325D1}">
      <dgm:prSet/>
      <dgm:spPr/>
      <dgm:t>
        <a:bodyPr/>
        <a:lstStyle/>
        <a:p>
          <a:pPr>
            <a:lnSpc>
              <a:spcPct val="100000"/>
            </a:lnSpc>
          </a:pPr>
          <a:r>
            <a:rPr lang="es-DO" dirty="0"/>
            <a:t>Impactos indirectos, asociados a los efectos sobre la economía y los mercados internacionales</a:t>
          </a:r>
          <a:endParaRPr lang="en-US" dirty="0"/>
        </a:p>
      </dgm:t>
    </dgm:pt>
    <dgm:pt modelId="{94839279-1482-463F-97A9-F31443961225}" type="parTrans" cxnId="{508282C6-4E02-4E30-83F7-8200938212A7}">
      <dgm:prSet/>
      <dgm:spPr/>
      <dgm:t>
        <a:bodyPr/>
        <a:lstStyle/>
        <a:p>
          <a:endParaRPr lang="en-US"/>
        </a:p>
      </dgm:t>
    </dgm:pt>
    <dgm:pt modelId="{08691421-C363-443B-8A72-BE8BC6472525}" type="sibTrans" cxnId="{508282C6-4E02-4E30-83F7-8200938212A7}">
      <dgm:prSet/>
      <dgm:spPr/>
      <dgm:t>
        <a:bodyPr/>
        <a:lstStyle/>
        <a:p>
          <a:endParaRPr lang="en-US"/>
        </a:p>
      </dgm:t>
    </dgm:pt>
    <dgm:pt modelId="{8E550732-6FA2-428E-9B8B-0B72DE2C6E98}">
      <dgm:prSet/>
      <dgm:spPr/>
      <dgm:t>
        <a:bodyPr/>
        <a:lstStyle/>
        <a:p>
          <a:pPr>
            <a:lnSpc>
              <a:spcPct val="100000"/>
            </a:lnSpc>
          </a:pPr>
          <a:r>
            <a:rPr lang="es-DO"/>
            <a:t>Impactos vinculados a las respuestas de las políticas económicas </a:t>
          </a:r>
          <a:endParaRPr lang="en-US"/>
        </a:p>
      </dgm:t>
    </dgm:pt>
    <dgm:pt modelId="{1288EDC6-A7D5-447F-B694-C6962528F92B}" type="parTrans" cxnId="{7415B0F4-5E0E-478B-8899-927C49860306}">
      <dgm:prSet/>
      <dgm:spPr/>
      <dgm:t>
        <a:bodyPr/>
        <a:lstStyle/>
        <a:p>
          <a:endParaRPr lang="en-US"/>
        </a:p>
      </dgm:t>
    </dgm:pt>
    <dgm:pt modelId="{77B9F0F9-240E-41FB-858C-DB6E8DA8E24F}" type="sibTrans" cxnId="{7415B0F4-5E0E-478B-8899-927C49860306}">
      <dgm:prSet/>
      <dgm:spPr/>
      <dgm:t>
        <a:bodyPr/>
        <a:lstStyle/>
        <a:p>
          <a:endParaRPr lang="en-US"/>
        </a:p>
      </dgm:t>
    </dgm:pt>
    <dgm:pt modelId="{6518FEFC-252A-4835-8FCD-C7A32147E44D}" type="pres">
      <dgm:prSet presAssocID="{A6D152AC-97A4-4F0F-AFE1-8DF981665890}" presName="root" presStyleCnt="0">
        <dgm:presLayoutVars>
          <dgm:dir/>
          <dgm:resizeHandles val="exact"/>
        </dgm:presLayoutVars>
      </dgm:prSet>
      <dgm:spPr/>
    </dgm:pt>
    <dgm:pt modelId="{45C3C353-4B70-4269-8AAB-36E103C766BF}" type="pres">
      <dgm:prSet presAssocID="{0A307AD1-3B2E-4134-831B-759AB98CFDAC}" presName="compNode" presStyleCnt="0"/>
      <dgm:spPr/>
    </dgm:pt>
    <dgm:pt modelId="{91637219-9400-4DF1-A831-85F24FE4280E}" type="pres">
      <dgm:prSet presAssocID="{0A307AD1-3B2E-4134-831B-759AB98CFDAC}" presName="bgRect" presStyleLbl="bgShp" presStyleIdx="0" presStyleCnt="3"/>
      <dgm:spPr/>
    </dgm:pt>
    <dgm:pt modelId="{0D716F05-8149-486D-9B65-72D52A43E0C7}" type="pres">
      <dgm:prSet presAssocID="{0A307AD1-3B2E-4134-831B-759AB98CFD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1F2E8FB-8341-4A9A-90E8-3D9CE987A566}" type="pres">
      <dgm:prSet presAssocID="{0A307AD1-3B2E-4134-831B-759AB98CFDAC}" presName="spaceRect" presStyleCnt="0"/>
      <dgm:spPr/>
    </dgm:pt>
    <dgm:pt modelId="{CD56966B-78E4-441D-9A75-6761A9A8C3FD}" type="pres">
      <dgm:prSet presAssocID="{0A307AD1-3B2E-4134-831B-759AB98CFDAC}" presName="parTx" presStyleLbl="revTx" presStyleIdx="0" presStyleCnt="3">
        <dgm:presLayoutVars>
          <dgm:chMax val="0"/>
          <dgm:chPref val="0"/>
        </dgm:presLayoutVars>
      </dgm:prSet>
      <dgm:spPr/>
    </dgm:pt>
    <dgm:pt modelId="{D1DB0029-E724-442F-BD25-D7AC38F63F5A}" type="pres">
      <dgm:prSet presAssocID="{B7494057-B642-4640-B7C8-9F2AD5B6144B}" presName="sibTrans" presStyleCnt="0"/>
      <dgm:spPr/>
    </dgm:pt>
    <dgm:pt modelId="{63D74F01-F1B6-4902-93F0-C6D2C31F9126}" type="pres">
      <dgm:prSet presAssocID="{CB43259D-71AE-41E2-84E2-4393411325D1}" presName="compNode" presStyleCnt="0"/>
      <dgm:spPr/>
    </dgm:pt>
    <dgm:pt modelId="{2483956E-51B8-4D86-8F66-AB7843736DFA}" type="pres">
      <dgm:prSet presAssocID="{CB43259D-71AE-41E2-84E2-4393411325D1}" presName="bgRect" presStyleLbl="bgShp" presStyleIdx="1" presStyleCnt="3"/>
      <dgm:spPr/>
    </dgm:pt>
    <dgm:pt modelId="{85AECB80-E4A2-4E68-998F-A966CB270E49}" type="pres">
      <dgm:prSet presAssocID="{CB43259D-71AE-41E2-84E2-4393411325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F3453DE0-FED2-462F-94AD-17012CC28539}" type="pres">
      <dgm:prSet presAssocID="{CB43259D-71AE-41E2-84E2-4393411325D1}" presName="spaceRect" presStyleCnt="0"/>
      <dgm:spPr/>
    </dgm:pt>
    <dgm:pt modelId="{B652CA5D-F7F7-47A9-B403-85727E72F245}" type="pres">
      <dgm:prSet presAssocID="{CB43259D-71AE-41E2-84E2-4393411325D1}" presName="parTx" presStyleLbl="revTx" presStyleIdx="1" presStyleCnt="3">
        <dgm:presLayoutVars>
          <dgm:chMax val="0"/>
          <dgm:chPref val="0"/>
        </dgm:presLayoutVars>
      </dgm:prSet>
      <dgm:spPr/>
    </dgm:pt>
    <dgm:pt modelId="{65AA1D80-8DC9-4159-973F-E0C2CCD06566}" type="pres">
      <dgm:prSet presAssocID="{08691421-C363-443B-8A72-BE8BC6472525}" presName="sibTrans" presStyleCnt="0"/>
      <dgm:spPr/>
    </dgm:pt>
    <dgm:pt modelId="{58A13EDD-3679-41C1-8CE7-A6EFA514416E}" type="pres">
      <dgm:prSet presAssocID="{8E550732-6FA2-428E-9B8B-0B72DE2C6E98}" presName="compNode" presStyleCnt="0"/>
      <dgm:spPr/>
    </dgm:pt>
    <dgm:pt modelId="{52630C01-CF92-4090-AFBF-27C49D0E77A0}" type="pres">
      <dgm:prSet presAssocID="{8E550732-6FA2-428E-9B8B-0B72DE2C6E98}" presName="bgRect" presStyleLbl="bgShp" presStyleIdx="2" presStyleCnt="3"/>
      <dgm:spPr/>
    </dgm:pt>
    <dgm:pt modelId="{313E8128-5841-4D74-A5B4-B715E13656FC}" type="pres">
      <dgm:prSet presAssocID="{8E550732-6FA2-428E-9B8B-0B72DE2C6E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CE00AE94-49F0-433D-B30A-0766CCC13A61}" type="pres">
      <dgm:prSet presAssocID="{8E550732-6FA2-428E-9B8B-0B72DE2C6E98}" presName="spaceRect" presStyleCnt="0"/>
      <dgm:spPr/>
    </dgm:pt>
    <dgm:pt modelId="{9E4F26F7-DC7A-4725-AF3F-3E8997BBAC4F}" type="pres">
      <dgm:prSet presAssocID="{8E550732-6FA2-428E-9B8B-0B72DE2C6E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536623-3A65-4104-A409-F1782D38BB3B}" type="presOf" srcId="{0A307AD1-3B2E-4134-831B-759AB98CFDAC}" destId="{CD56966B-78E4-441D-9A75-6761A9A8C3FD}" srcOrd="0" destOrd="0" presId="urn:microsoft.com/office/officeart/2018/2/layout/IconVerticalSolidList"/>
    <dgm:cxn modelId="{B1178E5B-776C-4C35-A714-FA8BA11B241A}" srcId="{A6D152AC-97A4-4F0F-AFE1-8DF981665890}" destId="{0A307AD1-3B2E-4134-831B-759AB98CFDAC}" srcOrd="0" destOrd="0" parTransId="{78D7DF1A-903E-4920-AA2F-293A328CDDCC}" sibTransId="{B7494057-B642-4640-B7C8-9F2AD5B6144B}"/>
    <dgm:cxn modelId="{D4A9A686-98E4-4C24-B37F-3FB6DE2FECE5}" type="presOf" srcId="{CB43259D-71AE-41E2-84E2-4393411325D1}" destId="{B652CA5D-F7F7-47A9-B403-85727E72F245}" srcOrd="0" destOrd="0" presId="urn:microsoft.com/office/officeart/2018/2/layout/IconVerticalSolidList"/>
    <dgm:cxn modelId="{5D8D198E-1D2F-4161-8996-06C16AA7DCCC}" type="presOf" srcId="{A6D152AC-97A4-4F0F-AFE1-8DF981665890}" destId="{6518FEFC-252A-4835-8FCD-C7A32147E44D}" srcOrd="0" destOrd="0" presId="urn:microsoft.com/office/officeart/2018/2/layout/IconVerticalSolidList"/>
    <dgm:cxn modelId="{B653CFB1-E6B5-49A8-8E9F-55B662A412C3}" type="presOf" srcId="{8E550732-6FA2-428E-9B8B-0B72DE2C6E98}" destId="{9E4F26F7-DC7A-4725-AF3F-3E8997BBAC4F}" srcOrd="0" destOrd="0" presId="urn:microsoft.com/office/officeart/2018/2/layout/IconVerticalSolidList"/>
    <dgm:cxn modelId="{508282C6-4E02-4E30-83F7-8200938212A7}" srcId="{A6D152AC-97A4-4F0F-AFE1-8DF981665890}" destId="{CB43259D-71AE-41E2-84E2-4393411325D1}" srcOrd="1" destOrd="0" parTransId="{94839279-1482-463F-97A9-F31443961225}" sibTransId="{08691421-C363-443B-8A72-BE8BC6472525}"/>
    <dgm:cxn modelId="{7415B0F4-5E0E-478B-8899-927C49860306}" srcId="{A6D152AC-97A4-4F0F-AFE1-8DF981665890}" destId="{8E550732-6FA2-428E-9B8B-0B72DE2C6E98}" srcOrd="2" destOrd="0" parTransId="{1288EDC6-A7D5-447F-B694-C6962528F92B}" sibTransId="{77B9F0F9-240E-41FB-858C-DB6E8DA8E24F}"/>
    <dgm:cxn modelId="{E2A53099-4909-4CCE-BB21-9C7DE3021D7A}" type="presParOf" srcId="{6518FEFC-252A-4835-8FCD-C7A32147E44D}" destId="{45C3C353-4B70-4269-8AAB-36E103C766BF}" srcOrd="0" destOrd="0" presId="urn:microsoft.com/office/officeart/2018/2/layout/IconVerticalSolidList"/>
    <dgm:cxn modelId="{868A00EE-A0CB-456F-8FFE-EEDF573F35BC}" type="presParOf" srcId="{45C3C353-4B70-4269-8AAB-36E103C766BF}" destId="{91637219-9400-4DF1-A831-85F24FE4280E}" srcOrd="0" destOrd="0" presId="urn:microsoft.com/office/officeart/2018/2/layout/IconVerticalSolidList"/>
    <dgm:cxn modelId="{8FAFF3E0-930F-4A6D-8452-AAE71FBCE0E0}" type="presParOf" srcId="{45C3C353-4B70-4269-8AAB-36E103C766BF}" destId="{0D716F05-8149-486D-9B65-72D52A43E0C7}" srcOrd="1" destOrd="0" presId="urn:microsoft.com/office/officeart/2018/2/layout/IconVerticalSolidList"/>
    <dgm:cxn modelId="{4DC8E0DE-36A6-4ADB-9512-6675CF526E5B}" type="presParOf" srcId="{45C3C353-4B70-4269-8AAB-36E103C766BF}" destId="{E1F2E8FB-8341-4A9A-90E8-3D9CE987A566}" srcOrd="2" destOrd="0" presId="urn:microsoft.com/office/officeart/2018/2/layout/IconVerticalSolidList"/>
    <dgm:cxn modelId="{2114A752-A0D0-4301-A268-2CC1843AC057}" type="presParOf" srcId="{45C3C353-4B70-4269-8AAB-36E103C766BF}" destId="{CD56966B-78E4-441D-9A75-6761A9A8C3FD}" srcOrd="3" destOrd="0" presId="urn:microsoft.com/office/officeart/2018/2/layout/IconVerticalSolidList"/>
    <dgm:cxn modelId="{96A3D7E9-4CA8-4A29-A149-12FF139E96E9}" type="presParOf" srcId="{6518FEFC-252A-4835-8FCD-C7A32147E44D}" destId="{D1DB0029-E724-442F-BD25-D7AC38F63F5A}" srcOrd="1" destOrd="0" presId="urn:microsoft.com/office/officeart/2018/2/layout/IconVerticalSolidList"/>
    <dgm:cxn modelId="{CCCE3717-CEDC-429E-9255-5179EAA0C048}" type="presParOf" srcId="{6518FEFC-252A-4835-8FCD-C7A32147E44D}" destId="{63D74F01-F1B6-4902-93F0-C6D2C31F9126}" srcOrd="2" destOrd="0" presId="urn:microsoft.com/office/officeart/2018/2/layout/IconVerticalSolidList"/>
    <dgm:cxn modelId="{F865AC4F-17E6-45C0-812D-1BF7C2F4F9F2}" type="presParOf" srcId="{63D74F01-F1B6-4902-93F0-C6D2C31F9126}" destId="{2483956E-51B8-4D86-8F66-AB7843736DFA}" srcOrd="0" destOrd="0" presId="urn:microsoft.com/office/officeart/2018/2/layout/IconVerticalSolidList"/>
    <dgm:cxn modelId="{B6B6609D-2B5A-42AE-9486-54F71A823A29}" type="presParOf" srcId="{63D74F01-F1B6-4902-93F0-C6D2C31F9126}" destId="{85AECB80-E4A2-4E68-998F-A966CB270E49}" srcOrd="1" destOrd="0" presId="urn:microsoft.com/office/officeart/2018/2/layout/IconVerticalSolidList"/>
    <dgm:cxn modelId="{5F3419E6-347F-4F18-91AE-26F6CE257852}" type="presParOf" srcId="{63D74F01-F1B6-4902-93F0-C6D2C31F9126}" destId="{F3453DE0-FED2-462F-94AD-17012CC28539}" srcOrd="2" destOrd="0" presId="urn:microsoft.com/office/officeart/2018/2/layout/IconVerticalSolidList"/>
    <dgm:cxn modelId="{A0B08766-E143-467D-B27D-C861DF1F4F97}" type="presParOf" srcId="{63D74F01-F1B6-4902-93F0-C6D2C31F9126}" destId="{B652CA5D-F7F7-47A9-B403-85727E72F245}" srcOrd="3" destOrd="0" presId="urn:microsoft.com/office/officeart/2018/2/layout/IconVerticalSolidList"/>
    <dgm:cxn modelId="{03B63867-3B03-45D1-8490-1CA9277C943E}" type="presParOf" srcId="{6518FEFC-252A-4835-8FCD-C7A32147E44D}" destId="{65AA1D80-8DC9-4159-973F-E0C2CCD06566}" srcOrd="3" destOrd="0" presId="urn:microsoft.com/office/officeart/2018/2/layout/IconVerticalSolidList"/>
    <dgm:cxn modelId="{83C17B4B-FBBD-4FFE-B6D3-EE376E243904}" type="presParOf" srcId="{6518FEFC-252A-4835-8FCD-C7A32147E44D}" destId="{58A13EDD-3679-41C1-8CE7-A6EFA514416E}" srcOrd="4" destOrd="0" presId="urn:microsoft.com/office/officeart/2018/2/layout/IconVerticalSolidList"/>
    <dgm:cxn modelId="{E3372817-6A59-46F2-996C-B33B7FA23AB8}" type="presParOf" srcId="{58A13EDD-3679-41C1-8CE7-A6EFA514416E}" destId="{52630C01-CF92-4090-AFBF-27C49D0E77A0}" srcOrd="0" destOrd="0" presId="urn:microsoft.com/office/officeart/2018/2/layout/IconVerticalSolidList"/>
    <dgm:cxn modelId="{9BE29994-2484-49FF-957E-8B33CB82ECC9}" type="presParOf" srcId="{58A13EDD-3679-41C1-8CE7-A6EFA514416E}" destId="{313E8128-5841-4D74-A5B4-B715E13656FC}" srcOrd="1" destOrd="0" presId="urn:microsoft.com/office/officeart/2018/2/layout/IconVerticalSolidList"/>
    <dgm:cxn modelId="{66257561-78DE-4644-ABE5-30CA702412D9}" type="presParOf" srcId="{58A13EDD-3679-41C1-8CE7-A6EFA514416E}" destId="{CE00AE94-49F0-433D-B30A-0766CCC13A61}" srcOrd="2" destOrd="0" presId="urn:microsoft.com/office/officeart/2018/2/layout/IconVerticalSolidList"/>
    <dgm:cxn modelId="{698CE14F-652C-414F-AACE-AE00C2598153}" type="presParOf" srcId="{58A13EDD-3679-41C1-8CE7-A6EFA514416E}" destId="{9E4F26F7-DC7A-4725-AF3F-3E8997BBAC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8E64E-14FC-49AE-A2B8-BA866BBDD1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679F82-5DE2-4F0E-8A83-3253EF0921CE}">
      <dgm:prSet/>
      <dgm:spPr/>
      <dgm:t>
        <a:bodyPr/>
        <a:lstStyle/>
        <a:p>
          <a:r>
            <a:rPr lang="es-DO" dirty="0"/>
            <a:t>Presiones inflacionarias sostenidas</a:t>
          </a:r>
          <a:endParaRPr lang="en-US" dirty="0"/>
        </a:p>
      </dgm:t>
    </dgm:pt>
    <dgm:pt modelId="{C446B7BC-D3E4-46A0-BA8D-49000BA08F2E}" type="parTrans" cxnId="{2F6A2AE2-36F1-4A9E-AD17-6EFBB8155EF8}">
      <dgm:prSet/>
      <dgm:spPr/>
      <dgm:t>
        <a:bodyPr/>
        <a:lstStyle/>
        <a:p>
          <a:endParaRPr lang="en-US"/>
        </a:p>
      </dgm:t>
    </dgm:pt>
    <dgm:pt modelId="{66FCC719-E399-4199-87BB-EB75B16A7F03}" type="sibTrans" cxnId="{2F6A2AE2-36F1-4A9E-AD17-6EFBB8155EF8}">
      <dgm:prSet/>
      <dgm:spPr/>
      <dgm:t>
        <a:bodyPr/>
        <a:lstStyle/>
        <a:p>
          <a:endParaRPr lang="en-US"/>
        </a:p>
      </dgm:t>
    </dgm:pt>
    <dgm:pt modelId="{93235C15-AB0D-4A0D-9967-540194BDBF77}">
      <dgm:prSet/>
      <dgm:spPr/>
      <dgm:t>
        <a:bodyPr/>
        <a:lstStyle/>
        <a:p>
          <a:r>
            <a:rPr lang="es-DO" dirty="0"/>
            <a:t>Combustibles, energía y transporte</a:t>
          </a:r>
          <a:endParaRPr lang="en-US" dirty="0"/>
        </a:p>
      </dgm:t>
    </dgm:pt>
    <dgm:pt modelId="{6E9F39BC-A924-41A5-9A44-19B713E67577}" type="parTrans" cxnId="{C19ACD02-2424-432B-B87D-9BDB95E6C607}">
      <dgm:prSet/>
      <dgm:spPr/>
      <dgm:t>
        <a:bodyPr/>
        <a:lstStyle/>
        <a:p>
          <a:endParaRPr lang="en-US"/>
        </a:p>
      </dgm:t>
    </dgm:pt>
    <dgm:pt modelId="{DD305DC0-7D9E-4463-95E9-805A8221E3B5}" type="sibTrans" cxnId="{C19ACD02-2424-432B-B87D-9BDB95E6C607}">
      <dgm:prSet/>
      <dgm:spPr/>
      <dgm:t>
        <a:bodyPr/>
        <a:lstStyle/>
        <a:p>
          <a:endParaRPr lang="en-US"/>
        </a:p>
      </dgm:t>
    </dgm:pt>
    <dgm:pt modelId="{A5C68C3A-480E-48B1-88F9-EF49C576456A}">
      <dgm:prSet/>
      <dgm:spPr/>
      <dgm:t>
        <a:bodyPr/>
        <a:lstStyle/>
        <a:p>
          <a:r>
            <a:rPr lang="es-DO" dirty="0"/>
            <a:t>Alimentos</a:t>
          </a:r>
          <a:endParaRPr lang="en-US" dirty="0"/>
        </a:p>
      </dgm:t>
    </dgm:pt>
    <dgm:pt modelId="{A6A0570D-0CD8-42C4-8149-3D93FFB33D1A}" type="parTrans" cxnId="{E0FCA261-5FD4-4490-A4B0-194E2032BC2E}">
      <dgm:prSet/>
      <dgm:spPr/>
      <dgm:t>
        <a:bodyPr/>
        <a:lstStyle/>
        <a:p>
          <a:endParaRPr lang="en-US"/>
        </a:p>
      </dgm:t>
    </dgm:pt>
    <dgm:pt modelId="{BA7781E5-AF78-4453-B93C-B22B33F8C4A3}" type="sibTrans" cxnId="{E0FCA261-5FD4-4490-A4B0-194E2032BC2E}">
      <dgm:prSet/>
      <dgm:spPr/>
      <dgm:t>
        <a:bodyPr/>
        <a:lstStyle/>
        <a:p>
          <a:endParaRPr lang="en-US"/>
        </a:p>
      </dgm:t>
    </dgm:pt>
    <dgm:pt modelId="{D4EFED5A-D2FF-40BE-9649-ED759074822F}">
      <dgm:prSet/>
      <dgm:spPr/>
      <dgm:t>
        <a:bodyPr/>
        <a:lstStyle/>
        <a:p>
          <a:r>
            <a:rPr lang="es-DO" dirty="0"/>
            <a:t>Pollo y huevos</a:t>
          </a:r>
          <a:endParaRPr lang="en-US" dirty="0"/>
        </a:p>
      </dgm:t>
    </dgm:pt>
    <dgm:pt modelId="{6FA27F66-6BE7-4692-A07A-D04B811D844B}" type="parTrans" cxnId="{9F9261D5-C7A4-42C5-AA11-FFA31AB475F6}">
      <dgm:prSet/>
      <dgm:spPr/>
      <dgm:t>
        <a:bodyPr/>
        <a:lstStyle/>
        <a:p>
          <a:endParaRPr lang="en-US"/>
        </a:p>
      </dgm:t>
    </dgm:pt>
    <dgm:pt modelId="{6AA7A754-5E5B-48DE-8B17-639F2E9FBA03}" type="sibTrans" cxnId="{9F9261D5-C7A4-42C5-AA11-FFA31AB475F6}">
      <dgm:prSet/>
      <dgm:spPr/>
      <dgm:t>
        <a:bodyPr/>
        <a:lstStyle/>
        <a:p>
          <a:endParaRPr lang="en-US"/>
        </a:p>
      </dgm:t>
    </dgm:pt>
    <dgm:pt modelId="{EBC2D4CD-A3E6-4F4A-AAAD-54F33C44F0B7}">
      <dgm:prSet/>
      <dgm:spPr/>
      <dgm:t>
        <a:bodyPr/>
        <a:lstStyle/>
        <a:p>
          <a:r>
            <a:rPr lang="es-DO" dirty="0"/>
            <a:t>Productos de panadería</a:t>
          </a:r>
          <a:endParaRPr lang="en-US" dirty="0"/>
        </a:p>
      </dgm:t>
    </dgm:pt>
    <dgm:pt modelId="{6DD002EF-09C0-4451-B1CA-57F0EEF94774}" type="parTrans" cxnId="{6DA4DE3E-7D1B-4180-8DCC-2E8A337B6583}">
      <dgm:prSet/>
      <dgm:spPr/>
      <dgm:t>
        <a:bodyPr/>
        <a:lstStyle/>
        <a:p>
          <a:endParaRPr lang="en-US"/>
        </a:p>
      </dgm:t>
    </dgm:pt>
    <dgm:pt modelId="{408870A8-0EBB-465E-A3EE-B5ED3BC8AC1E}" type="sibTrans" cxnId="{6DA4DE3E-7D1B-4180-8DCC-2E8A337B6583}">
      <dgm:prSet/>
      <dgm:spPr/>
      <dgm:t>
        <a:bodyPr/>
        <a:lstStyle/>
        <a:p>
          <a:endParaRPr lang="en-US"/>
        </a:p>
      </dgm:t>
    </dgm:pt>
    <dgm:pt modelId="{127FE806-1888-417F-9FEF-F79D50DBC5E4}">
      <dgm:prSet/>
      <dgm:spPr/>
      <dgm:t>
        <a:bodyPr/>
        <a:lstStyle/>
        <a:p>
          <a:r>
            <a:rPr lang="es-DO" dirty="0"/>
            <a:t>Grasas comestibles y alimentos preparados</a:t>
          </a:r>
          <a:endParaRPr lang="en-US" dirty="0"/>
        </a:p>
      </dgm:t>
    </dgm:pt>
    <dgm:pt modelId="{2BDCF412-F62D-4F08-917D-EC3ECB75DC41}" type="parTrans" cxnId="{9E4489B4-A0B0-4046-9113-0D65B1E568CE}">
      <dgm:prSet/>
      <dgm:spPr/>
      <dgm:t>
        <a:bodyPr/>
        <a:lstStyle/>
        <a:p>
          <a:endParaRPr lang="en-US"/>
        </a:p>
      </dgm:t>
    </dgm:pt>
    <dgm:pt modelId="{F15C007B-1717-4D23-9641-C8DF5897AC01}" type="sibTrans" cxnId="{9E4489B4-A0B0-4046-9113-0D65B1E568CE}">
      <dgm:prSet/>
      <dgm:spPr/>
      <dgm:t>
        <a:bodyPr/>
        <a:lstStyle/>
        <a:p>
          <a:endParaRPr lang="en-US"/>
        </a:p>
      </dgm:t>
    </dgm:pt>
    <dgm:pt modelId="{5DDD327D-B50D-4FE7-A414-815C5952EB76}">
      <dgm:prSet/>
      <dgm:spPr/>
      <dgm:t>
        <a:bodyPr/>
        <a:lstStyle/>
        <a:p>
          <a:r>
            <a:rPr lang="es-DO" dirty="0"/>
            <a:t>Productos agropecuarios</a:t>
          </a:r>
          <a:endParaRPr lang="en-US" dirty="0"/>
        </a:p>
      </dgm:t>
    </dgm:pt>
    <dgm:pt modelId="{F41532EF-451D-49DD-B0C5-CE34B5DE0CE5}" type="parTrans" cxnId="{63D2341F-AE69-4E60-9503-9509306A616C}">
      <dgm:prSet/>
      <dgm:spPr/>
      <dgm:t>
        <a:bodyPr/>
        <a:lstStyle/>
        <a:p>
          <a:endParaRPr lang="en-US"/>
        </a:p>
      </dgm:t>
    </dgm:pt>
    <dgm:pt modelId="{A6EAC2F5-5044-4D01-9736-F9DA47B16889}" type="sibTrans" cxnId="{63D2341F-AE69-4E60-9503-9509306A616C}">
      <dgm:prSet/>
      <dgm:spPr/>
      <dgm:t>
        <a:bodyPr/>
        <a:lstStyle/>
        <a:p>
          <a:endParaRPr lang="en-US"/>
        </a:p>
      </dgm:t>
    </dgm:pt>
    <dgm:pt modelId="{5EEFF137-19FA-42E0-984D-F05EA78A154E}">
      <dgm:prSet/>
      <dgm:spPr/>
      <dgm:t>
        <a:bodyPr/>
        <a:lstStyle/>
        <a:p>
          <a:r>
            <a:rPr lang="es-DO" dirty="0"/>
            <a:t>Varillas para la construcción (posible) </a:t>
          </a:r>
          <a:endParaRPr lang="en-US" dirty="0"/>
        </a:p>
      </dgm:t>
    </dgm:pt>
    <dgm:pt modelId="{1461B525-731D-4BD5-A83E-734A5F6855F9}" type="parTrans" cxnId="{108D4718-70AB-4CF0-912A-39F556835B4C}">
      <dgm:prSet/>
      <dgm:spPr/>
      <dgm:t>
        <a:bodyPr/>
        <a:lstStyle/>
        <a:p>
          <a:endParaRPr lang="en-US"/>
        </a:p>
      </dgm:t>
    </dgm:pt>
    <dgm:pt modelId="{174C4F20-39BA-4237-A5D8-94533E08EA67}" type="sibTrans" cxnId="{108D4718-70AB-4CF0-912A-39F556835B4C}">
      <dgm:prSet/>
      <dgm:spPr/>
      <dgm:t>
        <a:bodyPr/>
        <a:lstStyle/>
        <a:p>
          <a:endParaRPr lang="en-US"/>
        </a:p>
      </dgm:t>
    </dgm:pt>
    <dgm:pt modelId="{FF240FCC-EB31-45A3-987E-B18461B6C113}">
      <dgm:prSet/>
      <dgm:spPr/>
      <dgm:t>
        <a:bodyPr/>
        <a:lstStyle/>
        <a:p>
          <a:r>
            <a:rPr lang="es-DO" dirty="0"/>
            <a:t>Impactos macroeconómicos negativos pero manejables</a:t>
          </a:r>
          <a:endParaRPr lang="en-US" dirty="0"/>
        </a:p>
      </dgm:t>
    </dgm:pt>
    <dgm:pt modelId="{06537A08-35EC-48BA-934C-6E7113BCB3D6}" type="parTrans" cxnId="{36E5D6BD-162F-4CBF-B5CB-378F1DDFAFCC}">
      <dgm:prSet/>
      <dgm:spPr/>
      <dgm:t>
        <a:bodyPr/>
        <a:lstStyle/>
        <a:p>
          <a:endParaRPr lang="en-US"/>
        </a:p>
      </dgm:t>
    </dgm:pt>
    <dgm:pt modelId="{B847904B-E4FD-4799-8CDD-46E369E5B354}" type="sibTrans" cxnId="{36E5D6BD-162F-4CBF-B5CB-378F1DDFAFCC}">
      <dgm:prSet/>
      <dgm:spPr/>
      <dgm:t>
        <a:bodyPr/>
        <a:lstStyle/>
        <a:p>
          <a:endParaRPr lang="en-US"/>
        </a:p>
      </dgm:t>
    </dgm:pt>
    <dgm:pt modelId="{AA63C1FA-2531-4AA5-A8AC-00DDDE7EDC94}">
      <dgm:prSet/>
      <dgm:spPr/>
      <dgm:t>
        <a:bodyPr/>
        <a:lstStyle/>
        <a:p>
          <a:r>
            <a:rPr lang="es-DO" dirty="0"/>
            <a:t>Incremento del déficit de Cuenta Corriente por incremento en el valor de las importaciones de combustibles y alimentos</a:t>
          </a:r>
          <a:endParaRPr lang="en-US" dirty="0"/>
        </a:p>
      </dgm:t>
    </dgm:pt>
    <dgm:pt modelId="{1A2F5D0F-6635-4429-88EF-F926E67029D8}" type="parTrans" cxnId="{4BB14ED9-5469-4D56-943D-34C624DD51C0}">
      <dgm:prSet/>
      <dgm:spPr/>
      <dgm:t>
        <a:bodyPr/>
        <a:lstStyle/>
        <a:p>
          <a:endParaRPr lang="en-US"/>
        </a:p>
      </dgm:t>
    </dgm:pt>
    <dgm:pt modelId="{A263FE1F-C204-414D-B1F3-F6D8A2D832DC}" type="sibTrans" cxnId="{4BB14ED9-5469-4D56-943D-34C624DD51C0}">
      <dgm:prSet/>
      <dgm:spPr/>
      <dgm:t>
        <a:bodyPr/>
        <a:lstStyle/>
        <a:p>
          <a:endParaRPr lang="en-US"/>
        </a:p>
      </dgm:t>
    </dgm:pt>
    <dgm:pt modelId="{77238C0E-FFD1-4E83-BBBA-58E139C760FD}">
      <dgm:prSet/>
      <dgm:spPr/>
      <dgm:t>
        <a:bodyPr/>
        <a:lstStyle/>
        <a:p>
          <a:r>
            <a:rPr lang="es-DO" dirty="0"/>
            <a:t>Presiones sobre el balance fiscal derivado de mayor nivel de gasto</a:t>
          </a:r>
          <a:endParaRPr lang="en-US" dirty="0"/>
        </a:p>
      </dgm:t>
    </dgm:pt>
    <dgm:pt modelId="{0BAFE0BD-1DFE-4C64-A8DB-2CD74BE71646}" type="parTrans" cxnId="{72899300-3679-4601-BC94-B0FEB172B2EE}">
      <dgm:prSet/>
      <dgm:spPr/>
      <dgm:t>
        <a:bodyPr/>
        <a:lstStyle/>
        <a:p>
          <a:endParaRPr lang="en-US"/>
        </a:p>
      </dgm:t>
    </dgm:pt>
    <dgm:pt modelId="{01638D4A-FDD0-4532-835D-9F1EE7A05801}" type="sibTrans" cxnId="{72899300-3679-4601-BC94-B0FEB172B2EE}">
      <dgm:prSet/>
      <dgm:spPr/>
      <dgm:t>
        <a:bodyPr/>
        <a:lstStyle/>
        <a:p>
          <a:endParaRPr lang="en-US"/>
        </a:p>
      </dgm:t>
    </dgm:pt>
    <dgm:pt modelId="{4F329956-7010-4D33-B6DD-5E595C426371}">
      <dgm:prSet/>
      <dgm:spPr/>
      <dgm:t>
        <a:bodyPr/>
        <a:lstStyle/>
        <a:p>
          <a:r>
            <a:rPr lang="es-DO" dirty="0"/>
            <a:t>Efecto negativo moderado en el crecimiento del PIB y del empleo</a:t>
          </a:r>
          <a:endParaRPr lang="en-US" dirty="0"/>
        </a:p>
      </dgm:t>
    </dgm:pt>
    <dgm:pt modelId="{9E5C34D4-6EDA-465F-907B-454C3FF057C2}" type="parTrans" cxnId="{B5D48F0B-6222-43B3-8EAE-7539768E2C31}">
      <dgm:prSet/>
      <dgm:spPr/>
      <dgm:t>
        <a:bodyPr/>
        <a:lstStyle/>
        <a:p>
          <a:endParaRPr lang="en-US"/>
        </a:p>
      </dgm:t>
    </dgm:pt>
    <dgm:pt modelId="{65C93D5D-57EC-4483-90AB-3C97D2A98022}" type="sibTrans" cxnId="{B5D48F0B-6222-43B3-8EAE-7539768E2C31}">
      <dgm:prSet/>
      <dgm:spPr/>
      <dgm:t>
        <a:bodyPr/>
        <a:lstStyle/>
        <a:p>
          <a:endParaRPr lang="en-US"/>
        </a:p>
      </dgm:t>
    </dgm:pt>
    <dgm:pt modelId="{4B170A66-3D8B-499E-B492-2FAF725568DC}">
      <dgm:prSet/>
      <dgm:spPr/>
      <dgm:t>
        <a:bodyPr/>
        <a:lstStyle/>
        <a:p>
          <a:r>
            <a:rPr lang="es-DO" dirty="0"/>
            <a:t>Efecto recesivo sobre la economía  global – revisiones a la baja</a:t>
          </a:r>
          <a:endParaRPr lang="en-US" dirty="0"/>
        </a:p>
      </dgm:t>
    </dgm:pt>
    <dgm:pt modelId="{4C7AA296-069A-46A8-8CAB-4626A5E0093D}" type="parTrans" cxnId="{CA31AE06-84D4-4B09-8CD6-337FA44984FA}">
      <dgm:prSet/>
      <dgm:spPr/>
      <dgm:t>
        <a:bodyPr/>
        <a:lstStyle/>
        <a:p>
          <a:endParaRPr lang="en-US"/>
        </a:p>
      </dgm:t>
    </dgm:pt>
    <dgm:pt modelId="{492E6E01-481E-4DE5-866D-2FE41953355C}" type="sibTrans" cxnId="{CA31AE06-84D4-4B09-8CD6-337FA44984FA}">
      <dgm:prSet/>
      <dgm:spPr/>
      <dgm:t>
        <a:bodyPr/>
        <a:lstStyle/>
        <a:p>
          <a:endParaRPr lang="en-US"/>
        </a:p>
      </dgm:t>
    </dgm:pt>
    <dgm:pt modelId="{07B1A423-CDDF-44E7-A9B4-C70EE41736EE}">
      <dgm:prSet/>
      <dgm:spPr/>
      <dgm:t>
        <a:bodyPr/>
        <a:lstStyle/>
        <a:p>
          <a:r>
            <a:rPr lang="es-DO" dirty="0"/>
            <a:t>Efecto doméstico de políticas para contener la inflación </a:t>
          </a:r>
          <a:endParaRPr lang="en-US" dirty="0"/>
        </a:p>
      </dgm:t>
    </dgm:pt>
    <dgm:pt modelId="{91206432-6057-4C7C-8CDF-50A940EDEBF7}" type="parTrans" cxnId="{F669C022-0A41-4544-947E-27D9548915CE}">
      <dgm:prSet/>
      <dgm:spPr/>
      <dgm:t>
        <a:bodyPr/>
        <a:lstStyle/>
        <a:p>
          <a:endParaRPr lang="en-US"/>
        </a:p>
      </dgm:t>
    </dgm:pt>
    <dgm:pt modelId="{4412D0DD-F187-4CDB-B186-377C68510CCC}" type="sibTrans" cxnId="{F669C022-0A41-4544-947E-27D9548915CE}">
      <dgm:prSet/>
      <dgm:spPr/>
      <dgm:t>
        <a:bodyPr/>
        <a:lstStyle/>
        <a:p>
          <a:endParaRPr lang="en-US"/>
        </a:p>
      </dgm:t>
    </dgm:pt>
    <dgm:pt modelId="{263ACF56-BCDD-4F64-9AFB-EF1A514D3F1D}" type="pres">
      <dgm:prSet presAssocID="{0118E64E-14FC-49AE-A2B8-BA866BBDD181}" presName="linear" presStyleCnt="0">
        <dgm:presLayoutVars>
          <dgm:animLvl val="lvl"/>
          <dgm:resizeHandles val="exact"/>
        </dgm:presLayoutVars>
      </dgm:prSet>
      <dgm:spPr/>
    </dgm:pt>
    <dgm:pt modelId="{C3064390-9CCE-49B4-A6B7-133D859F3386}" type="pres">
      <dgm:prSet presAssocID="{B4679F82-5DE2-4F0E-8A83-3253EF0921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5FAE58-ECE8-42EF-AE7D-7D232DFEABF3}" type="pres">
      <dgm:prSet presAssocID="{B4679F82-5DE2-4F0E-8A83-3253EF0921CE}" presName="childText" presStyleLbl="revTx" presStyleIdx="0" presStyleCnt="2">
        <dgm:presLayoutVars>
          <dgm:bulletEnabled val="1"/>
        </dgm:presLayoutVars>
      </dgm:prSet>
      <dgm:spPr/>
    </dgm:pt>
    <dgm:pt modelId="{0C4D1908-4DC5-4FC1-8428-2C7CC28398C1}" type="pres">
      <dgm:prSet presAssocID="{FF240FCC-EB31-45A3-987E-B18461B6C1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0B40C7-655E-45D5-9BBC-1C8FD0A115A6}" type="pres">
      <dgm:prSet presAssocID="{FF240FCC-EB31-45A3-987E-B18461B6C11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899300-3679-4601-BC94-B0FEB172B2EE}" srcId="{FF240FCC-EB31-45A3-987E-B18461B6C113}" destId="{77238C0E-FFD1-4E83-BBBA-58E139C760FD}" srcOrd="1" destOrd="0" parTransId="{0BAFE0BD-1DFE-4C64-A8DB-2CD74BE71646}" sibTransId="{01638D4A-FDD0-4532-835D-9F1EE7A05801}"/>
    <dgm:cxn modelId="{C19ACD02-2424-432B-B87D-9BDB95E6C607}" srcId="{B4679F82-5DE2-4F0E-8A83-3253EF0921CE}" destId="{93235C15-AB0D-4A0D-9967-540194BDBF77}" srcOrd="0" destOrd="0" parTransId="{6E9F39BC-A924-41A5-9A44-19B713E67577}" sibTransId="{DD305DC0-7D9E-4463-95E9-805A8221E3B5}"/>
    <dgm:cxn modelId="{CA31AE06-84D4-4B09-8CD6-337FA44984FA}" srcId="{4F329956-7010-4D33-B6DD-5E595C426371}" destId="{4B170A66-3D8B-499E-B492-2FAF725568DC}" srcOrd="0" destOrd="0" parTransId="{4C7AA296-069A-46A8-8CAB-4626A5E0093D}" sibTransId="{492E6E01-481E-4DE5-866D-2FE41953355C}"/>
    <dgm:cxn modelId="{B5D48F0B-6222-43B3-8EAE-7539768E2C31}" srcId="{FF240FCC-EB31-45A3-987E-B18461B6C113}" destId="{4F329956-7010-4D33-B6DD-5E595C426371}" srcOrd="2" destOrd="0" parTransId="{9E5C34D4-6EDA-465F-907B-454C3FF057C2}" sibTransId="{65C93D5D-57EC-4483-90AB-3C97D2A98022}"/>
    <dgm:cxn modelId="{108D4718-70AB-4CF0-912A-39F556835B4C}" srcId="{B4679F82-5DE2-4F0E-8A83-3253EF0921CE}" destId="{5EEFF137-19FA-42E0-984D-F05EA78A154E}" srcOrd="2" destOrd="0" parTransId="{1461B525-731D-4BD5-A83E-734A5F6855F9}" sibTransId="{174C4F20-39BA-4237-A5D8-94533E08EA67}"/>
    <dgm:cxn modelId="{688CB11E-9304-4905-B077-11C39E957955}" type="presOf" srcId="{127FE806-1888-417F-9FEF-F79D50DBC5E4}" destId="{CF5FAE58-ECE8-42EF-AE7D-7D232DFEABF3}" srcOrd="0" destOrd="4" presId="urn:microsoft.com/office/officeart/2005/8/layout/vList2"/>
    <dgm:cxn modelId="{63D2341F-AE69-4E60-9503-9509306A616C}" srcId="{A5C68C3A-480E-48B1-88F9-EF49C576456A}" destId="{5DDD327D-B50D-4FE7-A414-815C5952EB76}" srcOrd="3" destOrd="0" parTransId="{F41532EF-451D-49DD-B0C5-CE34B5DE0CE5}" sibTransId="{A6EAC2F5-5044-4D01-9736-F9DA47B16889}"/>
    <dgm:cxn modelId="{CC56C621-D63A-48E4-80FC-88C32D313D40}" type="presOf" srcId="{AA63C1FA-2531-4AA5-A8AC-00DDDE7EDC94}" destId="{290B40C7-655E-45D5-9BBC-1C8FD0A115A6}" srcOrd="0" destOrd="0" presId="urn:microsoft.com/office/officeart/2005/8/layout/vList2"/>
    <dgm:cxn modelId="{F669C022-0A41-4544-947E-27D9548915CE}" srcId="{4F329956-7010-4D33-B6DD-5E595C426371}" destId="{07B1A423-CDDF-44E7-A9B4-C70EE41736EE}" srcOrd="1" destOrd="0" parTransId="{91206432-6057-4C7C-8CDF-50A940EDEBF7}" sibTransId="{4412D0DD-F187-4CDB-B186-377C68510CCC}"/>
    <dgm:cxn modelId="{D3537C23-6915-4EB3-A49A-B593B81261C9}" type="presOf" srcId="{4B170A66-3D8B-499E-B492-2FAF725568DC}" destId="{290B40C7-655E-45D5-9BBC-1C8FD0A115A6}" srcOrd="0" destOrd="3" presId="urn:microsoft.com/office/officeart/2005/8/layout/vList2"/>
    <dgm:cxn modelId="{3ADC0529-F3CB-4A8A-BD0F-F09F59D0CA59}" type="presOf" srcId="{93235C15-AB0D-4A0D-9967-540194BDBF77}" destId="{CF5FAE58-ECE8-42EF-AE7D-7D232DFEABF3}" srcOrd="0" destOrd="0" presId="urn:microsoft.com/office/officeart/2005/8/layout/vList2"/>
    <dgm:cxn modelId="{E876272C-0D1F-4CD6-B19B-37BC450CC2B7}" type="presOf" srcId="{0118E64E-14FC-49AE-A2B8-BA866BBDD181}" destId="{263ACF56-BCDD-4F64-9AFB-EF1A514D3F1D}" srcOrd="0" destOrd="0" presId="urn:microsoft.com/office/officeart/2005/8/layout/vList2"/>
    <dgm:cxn modelId="{6DA4DE3E-7D1B-4180-8DCC-2E8A337B6583}" srcId="{A5C68C3A-480E-48B1-88F9-EF49C576456A}" destId="{EBC2D4CD-A3E6-4F4A-AAAD-54F33C44F0B7}" srcOrd="1" destOrd="0" parTransId="{6DD002EF-09C0-4451-B1CA-57F0EEF94774}" sibTransId="{408870A8-0EBB-465E-A3EE-B5ED3BC8AC1E}"/>
    <dgm:cxn modelId="{E0FCA261-5FD4-4490-A4B0-194E2032BC2E}" srcId="{B4679F82-5DE2-4F0E-8A83-3253EF0921CE}" destId="{A5C68C3A-480E-48B1-88F9-EF49C576456A}" srcOrd="1" destOrd="0" parTransId="{A6A0570D-0CD8-42C4-8149-3D93FFB33D1A}" sibTransId="{BA7781E5-AF78-4453-B93C-B22B33F8C4A3}"/>
    <dgm:cxn modelId="{30714743-E52A-425C-A0FE-3C09DE4BA7A9}" type="presOf" srcId="{A5C68C3A-480E-48B1-88F9-EF49C576456A}" destId="{CF5FAE58-ECE8-42EF-AE7D-7D232DFEABF3}" srcOrd="0" destOrd="1" presId="urn:microsoft.com/office/officeart/2005/8/layout/vList2"/>
    <dgm:cxn modelId="{268E9745-8372-475C-B090-BACA3DAEA794}" type="presOf" srcId="{77238C0E-FFD1-4E83-BBBA-58E139C760FD}" destId="{290B40C7-655E-45D5-9BBC-1C8FD0A115A6}" srcOrd="0" destOrd="1" presId="urn:microsoft.com/office/officeart/2005/8/layout/vList2"/>
    <dgm:cxn modelId="{FE4C0A77-072E-4196-A604-F2E84CB2DA89}" type="presOf" srcId="{5EEFF137-19FA-42E0-984D-F05EA78A154E}" destId="{CF5FAE58-ECE8-42EF-AE7D-7D232DFEABF3}" srcOrd="0" destOrd="6" presId="urn:microsoft.com/office/officeart/2005/8/layout/vList2"/>
    <dgm:cxn modelId="{24D19D7E-B4ED-4FDB-89BC-FD9841A3D21D}" type="presOf" srcId="{4F329956-7010-4D33-B6DD-5E595C426371}" destId="{290B40C7-655E-45D5-9BBC-1C8FD0A115A6}" srcOrd="0" destOrd="2" presId="urn:microsoft.com/office/officeart/2005/8/layout/vList2"/>
    <dgm:cxn modelId="{79B37B9E-B45B-4278-ADE0-4F039037544C}" type="presOf" srcId="{FF240FCC-EB31-45A3-987E-B18461B6C113}" destId="{0C4D1908-4DC5-4FC1-8428-2C7CC28398C1}" srcOrd="0" destOrd="0" presId="urn:microsoft.com/office/officeart/2005/8/layout/vList2"/>
    <dgm:cxn modelId="{2E6113B4-AF64-403B-9664-69533F77821A}" type="presOf" srcId="{07B1A423-CDDF-44E7-A9B4-C70EE41736EE}" destId="{290B40C7-655E-45D5-9BBC-1C8FD0A115A6}" srcOrd="0" destOrd="4" presId="urn:microsoft.com/office/officeart/2005/8/layout/vList2"/>
    <dgm:cxn modelId="{9E4489B4-A0B0-4046-9113-0D65B1E568CE}" srcId="{A5C68C3A-480E-48B1-88F9-EF49C576456A}" destId="{127FE806-1888-417F-9FEF-F79D50DBC5E4}" srcOrd="2" destOrd="0" parTransId="{2BDCF412-F62D-4F08-917D-EC3ECB75DC41}" sibTransId="{F15C007B-1717-4D23-9641-C8DF5897AC01}"/>
    <dgm:cxn modelId="{36E5D6BD-162F-4CBF-B5CB-378F1DDFAFCC}" srcId="{0118E64E-14FC-49AE-A2B8-BA866BBDD181}" destId="{FF240FCC-EB31-45A3-987E-B18461B6C113}" srcOrd="1" destOrd="0" parTransId="{06537A08-35EC-48BA-934C-6E7113BCB3D6}" sibTransId="{B847904B-E4FD-4799-8CDD-46E369E5B354}"/>
    <dgm:cxn modelId="{E575DBBF-0610-4EAE-AB68-6885F8A3CBFD}" type="presOf" srcId="{B4679F82-5DE2-4F0E-8A83-3253EF0921CE}" destId="{C3064390-9CCE-49B4-A6B7-133D859F3386}" srcOrd="0" destOrd="0" presId="urn:microsoft.com/office/officeart/2005/8/layout/vList2"/>
    <dgm:cxn modelId="{856A1CC4-AEC1-4691-AF84-6949DC5404CE}" type="presOf" srcId="{5DDD327D-B50D-4FE7-A414-815C5952EB76}" destId="{CF5FAE58-ECE8-42EF-AE7D-7D232DFEABF3}" srcOrd="0" destOrd="5" presId="urn:microsoft.com/office/officeart/2005/8/layout/vList2"/>
    <dgm:cxn modelId="{9F9261D5-C7A4-42C5-AA11-FFA31AB475F6}" srcId="{A5C68C3A-480E-48B1-88F9-EF49C576456A}" destId="{D4EFED5A-D2FF-40BE-9649-ED759074822F}" srcOrd="0" destOrd="0" parTransId="{6FA27F66-6BE7-4692-A07A-D04B811D844B}" sibTransId="{6AA7A754-5E5B-48DE-8B17-639F2E9FBA03}"/>
    <dgm:cxn modelId="{4BB14ED9-5469-4D56-943D-34C624DD51C0}" srcId="{FF240FCC-EB31-45A3-987E-B18461B6C113}" destId="{AA63C1FA-2531-4AA5-A8AC-00DDDE7EDC94}" srcOrd="0" destOrd="0" parTransId="{1A2F5D0F-6635-4429-88EF-F926E67029D8}" sibTransId="{A263FE1F-C204-414D-B1F3-F6D8A2D832DC}"/>
    <dgm:cxn modelId="{2F6A2AE2-36F1-4A9E-AD17-6EFBB8155EF8}" srcId="{0118E64E-14FC-49AE-A2B8-BA866BBDD181}" destId="{B4679F82-5DE2-4F0E-8A83-3253EF0921CE}" srcOrd="0" destOrd="0" parTransId="{C446B7BC-D3E4-46A0-BA8D-49000BA08F2E}" sibTransId="{66FCC719-E399-4199-87BB-EB75B16A7F03}"/>
    <dgm:cxn modelId="{E626F5FC-D86C-418D-8990-09ADCC5D0F0E}" type="presOf" srcId="{EBC2D4CD-A3E6-4F4A-AAAD-54F33C44F0B7}" destId="{CF5FAE58-ECE8-42EF-AE7D-7D232DFEABF3}" srcOrd="0" destOrd="3" presId="urn:microsoft.com/office/officeart/2005/8/layout/vList2"/>
    <dgm:cxn modelId="{D67850FF-9AAF-400B-82E8-7BC3A2EC2E6A}" type="presOf" srcId="{D4EFED5A-D2FF-40BE-9649-ED759074822F}" destId="{CF5FAE58-ECE8-42EF-AE7D-7D232DFEABF3}" srcOrd="0" destOrd="2" presId="urn:microsoft.com/office/officeart/2005/8/layout/vList2"/>
    <dgm:cxn modelId="{CAF27DDF-C4E2-49EC-BA7D-C9D9B25AED61}" type="presParOf" srcId="{263ACF56-BCDD-4F64-9AFB-EF1A514D3F1D}" destId="{C3064390-9CCE-49B4-A6B7-133D859F3386}" srcOrd="0" destOrd="0" presId="urn:microsoft.com/office/officeart/2005/8/layout/vList2"/>
    <dgm:cxn modelId="{068C26F8-02C0-4F3C-9D5F-713FDF8DF0A0}" type="presParOf" srcId="{263ACF56-BCDD-4F64-9AFB-EF1A514D3F1D}" destId="{CF5FAE58-ECE8-42EF-AE7D-7D232DFEABF3}" srcOrd="1" destOrd="0" presId="urn:microsoft.com/office/officeart/2005/8/layout/vList2"/>
    <dgm:cxn modelId="{45D17004-965D-44AD-8523-8D7692656031}" type="presParOf" srcId="{263ACF56-BCDD-4F64-9AFB-EF1A514D3F1D}" destId="{0C4D1908-4DC5-4FC1-8428-2C7CC28398C1}" srcOrd="2" destOrd="0" presId="urn:microsoft.com/office/officeart/2005/8/layout/vList2"/>
    <dgm:cxn modelId="{2646E0FA-8AFE-4414-BE06-D5982E4B6F08}" type="presParOf" srcId="{263ACF56-BCDD-4F64-9AFB-EF1A514D3F1D}" destId="{290B40C7-655E-45D5-9BBC-1C8FD0A115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A408A-00E9-4D43-A2E4-44891EE66BE1}">
      <dsp:nvSpPr>
        <dsp:cNvPr id="0" name=""/>
        <dsp:cNvSpPr/>
      </dsp:nvSpPr>
      <dsp:spPr>
        <a:xfrm>
          <a:off x="0" y="79009"/>
          <a:ext cx="8025819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 dirty="0"/>
            <a:t>Disrupción significativa del comercio exterior de Ucrania: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 dirty="0"/>
            <a:t>reducción de la oferta exportable de Ucrania</a:t>
          </a:r>
          <a:endParaRPr lang="en-US" sz="2400" kern="1200" dirty="0"/>
        </a:p>
      </dsp:txBody>
      <dsp:txXfrm>
        <a:off x="42265" y="121274"/>
        <a:ext cx="7941289" cy="781270"/>
      </dsp:txXfrm>
    </dsp:sp>
    <dsp:sp modelId="{A759B6DC-C44C-472D-9F32-EE6864219626}">
      <dsp:nvSpPr>
        <dsp:cNvPr id="0" name=""/>
        <dsp:cNvSpPr/>
      </dsp:nvSpPr>
      <dsp:spPr>
        <a:xfrm>
          <a:off x="0" y="944809"/>
          <a:ext cx="8025819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Paralización o destrucción de la capacidad productiva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Disrupción de las cadenas de suministro</a:t>
          </a:r>
          <a:endParaRPr lang="en-US" sz="1600" kern="1200" dirty="0"/>
        </a:p>
      </dsp:txBody>
      <dsp:txXfrm>
        <a:off x="0" y="944809"/>
        <a:ext cx="8025819" cy="538200"/>
      </dsp:txXfrm>
    </dsp:sp>
    <dsp:sp modelId="{00ED5150-1787-42FF-A62C-D629645BFB71}">
      <dsp:nvSpPr>
        <dsp:cNvPr id="0" name=""/>
        <dsp:cNvSpPr/>
      </dsp:nvSpPr>
      <dsp:spPr>
        <a:xfrm>
          <a:off x="0" y="1483009"/>
          <a:ext cx="8025819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 dirty="0"/>
            <a:t>Acciones económicas contra Rusia que afectan su comercio</a:t>
          </a:r>
          <a:endParaRPr lang="en-US" sz="2400" kern="1200" dirty="0"/>
        </a:p>
      </dsp:txBody>
      <dsp:txXfrm>
        <a:off x="42265" y="1525274"/>
        <a:ext cx="7941289" cy="781270"/>
      </dsp:txXfrm>
    </dsp:sp>
    <dsp:sp modelId="{09582F34-6F9D-4AF2-A108-61A06E4CD1DD}">
      <dsp:nvSpPr>
        <dsp:cNvPr id="0" name=""/>
        <dsp:cNvSpPr/>
      </dsp:nvSpPr>
      <dsp:spPr>
        <a:xfrm>
          <a:off x="0" y="2348809"/>
          <a:ext cx="8025819" cy="153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82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Estados Unidos y el Reino Unido prohíben la importación de petróleo y gas ruso (8% de importaciones de Estados Unidos)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Congelamiento de reservas rusas en bancos de Estados Unidos, Unión Europea, Japón, Canadá, Australia y Suiza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Limitaciones al acceso al crédito internacional de entidades rusas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600" kern="1200" dirty="0"/>
            <a:t>Prohibición de transacciones con empresas públicas rusas seleccionadas</a:t>
          </a:r>
          <a:endParaRPr lang="en-US" sz="1600" kern="1200" dirty="0"/>
        </a:p>
      </dsp:txBody>
      <dsp:txXfrm>
        <a:off x="0" y="2348809"/>
        <a:ext cx="8025819" cy="1531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7219-9400-4DF1-A831-85F24FE4280E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16F05-8149-486D-9B65-72D52A43E0C7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966B-78E4-441D-9A75-6761A9A8C3FD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 dirty="0"/>
            <a:t>Impactos directos, derivados de los efectos en el intercambio con Ucrania y Rusia</a:t>
          </a:r>
          <a:endParaRPr lang="en-US" sz="2400" kern="1200" dirty="0"/>
        </a:p>
      </dsp:txBody>
      <dsp:txXfrm>
        <a:off x="1493203" y="552"/>
        <a:ext cx="6736396" cy="1292816"/>
      </dsp:txXfrm>
    </dsp:sp>
    <dsp:sp modelId="{2483956E-51B8-4D86-8F66-AB7843736DFA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ECB80-E4A2-4E68-998F-A966CB270E4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2CA5D-F7F7-47A9-B403-85727E72F245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 dirty="0"/>
            <a:t>Impactos indirectos, asociados a los efectos sobre la economía y los mercados internacionales</a:t>
          </a:r>
          <a:endParaRPr lang="en-US" sz="2400" kern="1200" dirty="0"/>
        </a:p>
      </dsp:txBody>
      <dsp:txXfrm>
        <a:off x="1493203" y="1616573"/>
        <a:ext cx="6736396" cy="1292816"/>
      </dsp:txXfrm>
    </dsp:sp>
    <dsp:sp modelId="{52630C01-CF92-4090-AFBF-27C49D0E77A0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8128-5841-4D74-A5B4-B715E13656FC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F26F7-DC7A-4725-AF3F-3E8997BBAC4F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2400" kern="1200"/>
            <a:t>Impactos vinculados a las respuestas de las políticas económicas </a:t>
          </a:r>
          <a:endParaRPr lang="en-US" sz="2400" kern="1200"/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64390-9CCE-49B4-A6B7-133D859F3386}">
      <dsp:nvSpPr>
        <dsp:cNvPr id="0" name=""/>
        <dsp:cNvSpPr/>
      </dsp:nvSpPr>
      <dsp:spPr>
        <a:xfrm>
          <a:off x="0" y="156945"/>
          <a:ext cx="5040560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700" kern="1200" dirty="0"/>
            <a:t>Presiones inflacionarias sostenidas</a:t>
          </a:r>
          <a:endParaRPr lang="en-US" sz="1700" kern="1200" dirty="0"/>
        </a:p>
      </dsp:txBody>
      <dsp:txXfrm>
        <a:off x="19904" y="176849"/>
        <a:ext cx="5000752" cy="367937"/>
      </dsp:txXfrm>
    </dsp:sp>
    <dsp:sp modelId="{CF5FAE58-ECE8-42EF-AE7D-7D232DFEABF3}">
      <dsp:nvSpPr>
        <dsp:cNvPr id="0" name=""/>
        <dsp:cNvSpPr/>
      </dsp:nvSpPr>
      <dsp:spPr>
        <a:xfrm>
          <a:off x="0" y="564690"/>
          <a:ext cx="5040560" cy="1583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Combustibles, energía y transporte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Alimentos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Pollo y huevos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Productos de panadería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Grasas comestibles y alimentos preparados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Productos agropecuarios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Varillas para la construcción (posible) </a:t>
          </a:r>
          <a:endParaRPr lang="en-US" sz="1300" kern="1200" dirty="0"/>
        </a:p>
      </dsp:txBody>
      <dsp:txXfrm>
        <a:off x="0" y="564690"/>
        <a:ext cx="5040560" cy="1583550"/>
      </dsp:txXfrm>
    </dsp:sp>
    <dsp:sp modelId="{0C4D1908-4DC5-4FC1-8428-2C7CC28398C1}">
      <dsp:nvSpPr>
        <dsp:cNvPr id="0" name=""/>
        <dsp:cNvSpPr/>
      </dsp:nvSpPr>
      <dsp:spPr>
        <a:xfrm>
          <a:off x="0" y="2148240"/>
          <a:ext cx="5040560" cy="40774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700" kern="1200" dirty="0"/>
            <a:t>Impactos macroeconómicos negativos pero manejables</a:t>
          </a:r>
          <a:endParaRPr lang="en-US" sz="1700" kern="1200" dirty="0"/>
        </a:p>
      </dsp:txBody>
      <dsp:txXfrm>
        <a:off x="19904" y="2168144"/>
        <a:ext cx="5000752" cy="367937"/>
      </dsp:txXfrm>
    </dsp:sp>
    <dsp:sp modelId="{290B40C7-655E-45D5-9BBC-1C8FD0A115A6}">
      <dsp:nvSpPr>
        <dsp:cNvPr id="0" name=""/>
        <dsp:cNvSpPr/>
      </dsp:nvSpPr>
      <dsp:spPr>
        <a:xfrm>
          <a:off x="0" y="2555985"/>
          <a:ext cx="504056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Incremento del déficit de Cuenta Corriente por incremento en el valor de las importaciones de combustibles y alimentos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Presiones sobre el balance fiscal derivado de mayor nivel de gasto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Efecto negativo moderado en el crecimiento del PIB y del empleo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Efecto recesivo sobre la economía  global – revisiones a la baja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DO" sz="1300" kern="1200" dirty="0"/>
            <a:t>Efecto doméstico de políticas para contener la inflación </a:t>
          </a:r>
          <a:endParaRPr lang="en-US" sz="1300" kern="1200" dirty="0"/>
        </a:p>
      </dsp:txBody>
      <dsp:txXfrm>
        <a:off x="0" y="2555985"/>
        <a:ext cx="5040560" cy="1302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E8CC-3D2E-4A05-8B96-40B46ABB8152}" type="datetimeFigureOut">
              <a:rPr lang="es-DO" smtClean="0"/>
              <a:t>28/3/2022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6684-E6CB-4D0C-9F77-7FC9E93E29E3}" type="slidenum">
              <a:rPr lang="es-DO" smtClean="0"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8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3059" y="3088301"/>
            <a:ext cx="3184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>
                <a:solidFill>
                  <a:schemeClr val="bg1"/>
                </a:solidFill>
                <a:ea typeface="Garamond" charset="0"/>
                <a:cs typeface="Garamond" charset="0"/>
              </a:rPr>
              <a:t>Pável</a:t>
            </a:r>
            <a:r>
              <a:rPr lang="es-ES_tradnl" sz="2000" dirty="0">
                <a:solidFill>
                  <a:schemeClr val="bg1"/>
                </a:solidFill>
                <a:ea typeface="Garamond" charset="0"/>
                <a:cs typeface="Garamond" charset="0"/>
              </a:rPr>
              <a:t> Isa Contreras</a:t>
            </a:r>
          </a:p>
          <a:p>
            <a:r>
              <a:rPr lang="es-ES_tradnl" sz="2000" dirty="0">
                <a:solidFill>
                  <a:schemeClr val="bg1"/>
                </a:solidFill>
                <a:ea typeface="Garamond" charset="0"/>
                <a:cs typeface="Garamond" charset="0"/>
              </a:rPr>
              <a:t>Viceministro de Planificación</a:t>
            </a:r>
            <a:endParaRPr lang="es-ES_tradnl" sz="1500" dirty="0">
              <a:solidFill>
                <a:schemeClr val="bg1"/>
              </a:solidFill>
              <a:ea typeface="Garamond" charset="0"/>
              <a:cs typeface="Garamond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2BCFFD-C8DE-455B-BA8B-6085B27DF82E}"/>
              </a:ext>
            </a:extLst>
          </p:cNvPr>
          <p:cNvSpPr txBox="1"/>
          <p:nvPr/>
        </p:nvSpPr>
        <p:spPr>
          <a:xfrm>
            <a:off x="570063" y="1195057"/>
            <a:ext cx="6053780" cy="15823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s-DO" sz="4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227DE8-FA7F-49F3-BA74-0DD2105F17D4}"/>
              </a:ext>
            </a:extLst>
          </p:cNvPr>
          <p:cNvSpPr txBox="1"/>
          <p:nvPr/>
        </p:nvSpPr>
        <p:spPr>
          <a:xfrm>
            <a:off x="5940152" y="4797152"/>
            <a:ext cx="3376247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s-DO" dirty="0">
                <a:solidFill>
                  <a:schemeClr val="bg1"/>
                </a:solidFill>
              </a:rPr>
              <a:t>Asamblea Nacional</a:t>
            </a:r>
          </a:p>
          <a:p>
            <a:pPr algn="ctr">
              <a:spcAft>
                <a:spcPts val="450"/>
              </a:spcAft>
            </a:pPr>
            <a:r>
              <a:rPr lang="es-DO" dirty="0">
                <a:solidFill>
                  <a:schemeClr val="bg1"/>
                </a:solidFill>
              </a:rPr>
              <a:t>29 de marzo de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8F911D-9181-40E2-8626-5A04030640D3}"/>
              </a:ext>
            </a:extLst>
          </p:cNvPr>
          <p:cNvSpPr txBox="1"/>
          <p:nvPr/>
        </p:nvSpPr>
        <p:spPr>
          <a:xfrm>
            <a:off x="570063" y="711107"/>
            <a:ext cx="5637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dirty="0">
                <a:solidFill>
                  <a:schemeClr val="bg1"/>
                </a:solidFill>
              </a:rPr>
              <a:t>Impacto económico de la invasión rusa a Ucrania </a:t>
            </a:r>
          </a:p>
          <a:p>
            <a:r>
              <a:rPr lang="es-DO" sz="3600" dirty="0">
                <a:solidFill>
                  <a:schemeClr val="bg1"/>
                </a:solidFill>
              </a:rPr>
              <a:t>en la República Dominicana</a:t>
            </a: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2090"/>
            <a:ext cx="5626968" cy="1059101"/>
          </a:xfrm>
        </p:spPr>
        <p:txBody>
          <a:bodyPr>
            <a:normAutofit fontScale="90000"/>
          </a:bodyPr>
          <a:lstStyle/>
          <a:p>
            <a:r>
              <a:rPr lang="es-DO" b="1" dirty="0"/>
              <a:t>Petróleo</a:t>
            </a:r>
            <a:r>
              <a:rPr lang="es-DO" dirty="0"/>
              <a:t>: últimos 29 días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74586"/>
            <a:ext cx="3905250" cy="23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3948" y="3905891"/>
            <a:ext cx="43899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E20A854-9F84-4ED9-8B98-AE8375288813}"/>
              </a:ext>
            </a:extLst>
          </p:cNvPr>
          <p:cNvGrpSpPr/>
          <p:nvPr/>
        </p:nvGrpSpPr>
        <p:grpSpPr>
          <a:xfrm>
            <a:off x="7399583" y="116768"/>
            <a:ext cx="1471671" cy="1059101"/>
            <a:chOff x="7399583" y="116768"/>
            <a:chExt cx="1471671" cy="1059101"/>
          </a:xfrm>
        </p:grpSpPr>
        <p:sp>
          <p:nvSpPr>
            <p:cNvPr id="7" name="Bocadillo: ovalado 6">
              <a:extLst>
                <a:ext uri="{FF2B5EF4-FFF2-40B4-BE49-F238E27FC236}">
                  <a16:creationId xmlns:a16="http://schemas.microsoft.com/office/drawing/2014/main" id="{301ED811-F4B6-41BC-B5D0-97A174CB4667}"/>
                </a:ext>
              </a:extLst>
            </p:cNvPr>
            <p:cNvSpPr/>
            <p:nvPr/>
          </p:nvSpPr>
          <p:spPr>
            <a:xfrm>
              <a:off x="7399583" y="116768"/>
              <a:ext cx="1471671" cy="1059101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8" name="6 CuadroTexto">
              <a:extLst>
                <a:ext uri="{FF2B5EF4-FFF2-40B4-BE49-F238E27FC236}">
                  <a16:creationId xmlns:a16="http://schemas.microsoft.com/office/drawing/2014/main" id="{18514FDA-13D4-415F-9134-224F27EBE23C}"/>
                </a:ext>
              </a:extLst>
            </p:cNvPr>
            <p:cNvSpPr txBox="1"/>
            <p:nvPr/>
          </p:nvSpPr>
          <p:spPr>
            <a:xfrm>
              <a:off x="7668344" y="415485"/>
              <a:ext cx="1145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dirty="0">
                  <a:solidFill>
                    <a:schemeClr val="bg1"/>
                  </a:solidFill>
                </a:rPr>
                <a:t>+ 23%</a:t>
              </a:r>
            </a:p>
          </p:txBody>
        </p:sp>
      </p:grpSp>
      <p:pic>
        <p:nvPicPr>
          <p:cNvPr id="6146" name="Picture 2" descr="Qué es el petróleo y qué usos tiene? - Foro Nuclear">
            <a:extLst>
              <a:ext uri="{FF2B5EF4-FFF2-40B4-BE49-F238E27FC236}">
                <a16:creationId xmlns:a16="http://schemas.microsoft.com/office/drawing/2014/main" id="{0851CAC1-AA9D-4D34-A9DF-F7B47165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77" y="1474586"/>
            <a:ext cx="4124817" cy="23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tróleo: qué es, tipos, propiedades, usos y características">
            <a:extLst>
              <a:ext uri="{FF2B5EF4-FFF2-40B4-BE49-F238E27FC236}">
                <a16:creationId xmlns:a16="http://schemas.microsoft.com/office/drawing/2014/main" id="{5076FF58-B9B8-4AB8-808D-E36A9C77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7825"/>
            <a:ext cx="3754760" cy="24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0FCCB07-5C4B-451F-A246-AA558BDEE2BA}"/>
              </a:ext>
            </a:extLst>
          </p:cNvPr>
          <p:cNvSpPr/>
          <p:nvPr/>
        </p:nvSpPr>
        <p:spPr>
          <a:xfrm>
            <a:off x="2483768" y="1325656"/>
            <a:ext cx="1584176" cy="1959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E2428E-9831-4879-90FA-AFB38BD0D2C9}"/>
              </a:ext>
            </a:extLst>
          </p:cNvPr>
          <p:cNvSpPr/>
          <p:nvPr/>
        </p:nvSpPr>
        <p:spPr>
          <a:xfrm>
            <a:off x="7020272" y="3902958"/>
            <a:ext cx="1584176" cy="1959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ECD746-994F-4686-982E-FC92588C15FC}"/>
              </a:ext>
            </a:extLst>
          </p:cNvPr>
          <p:cNvSpPr txBox="1"/>
          <p:nvPr/>
        </p:nvSpPr>
        <p:spPr>
          <a:xfrm>
            <a:off x="683568" y="14745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/>
              <a:t>WTI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B210FE-2872-4C37-88F9-8C09EBA35621}"/>
              </a:ext>
            </a:extLst>
          </p:cNvPr>
          <p:cNvSpPr txBox="1"/>
          <p:nvPr/>
        </p:nvSpPr>
        <p:spPr>
          <a:xfrm>
            <a:off x="4503978" y="39400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/>
              <a:t>Brent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195701"/>
            <a:ext cx="4834880" cy="901231"/>
          </a:xfrm>
        </p:spPr>
        <p:txBody>
          <a:bodyPr>
            <a:normAutofit fontScale="90000"/>
          </a:bodyPr>
          <a:lstStyle/>
          <a:p>
            <a:r>
              <a:rPr lang="es-DO" b="1" dirty="0"/>
              <a:t>Soja y aceite de soja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299" y="1328316"/>
            <a:ext cx="459777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17" y="3807174"/>
            <a:ext cx="4592555" cy="257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6FE91591-CAC3-4922-8DD2-B3783013CFC4}"/>
              </a:ext>
            </a:extLst>
          </p:cNvPr>
          <p:cNvSpPr/>
          <p:nvPr/>
        </p:nvSpPr>
        <p:spPr>
          <a:xfrm>
            <a:off x="7399583" y="116768"/>
            <a:ext cx="1471671" cy="10591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" name="6 CuadroTexto">
            <a:extLst>
              <a:ext uri="{FF2B5EF4-FFF2-40B4-BE49-F238E27FC236}">
                <a16:creationId xmlns:a16="http://schemas.microsoft.com/office/drawing/2014/main" id="{4C7F5CBA-6101-4B4C-8B6E-100AAA13305E}"/>
              </a:ext>
            </a:extLst>
          </p:cNvPr>
          <p:cNvSpPr txBox="1"/>
          <p:nvPr/>
        </p:nvSpPr>
        <p:spPr>
          <a:xfrm>
            <a:off x="7668344" y="415485"/>
            <a:ext cx="114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</a:rPr>
              <a:t>+ 9%</a:t>
            </a:r>
          </a:p>
        </p:txBody>
      </p:sp>
      <p:pic>
        <p:nvPicPr>
          <p:cNvPr id="7172" name="Picture 4" descr="GRAIN | La ruta de la soja: el papel del puerto de Barcelona">
            <a:extLst>
              <a:ext uri="{FF2B5EF4-FFF2-40B4-BE49-F238E27FC236}">
                <a16:creationId xmlns:a16="http://schemas.microsoft.com/office/drawing/2014/main" id="{F5A548F7-7DB9-4C6F-9AAE-3C8B1FD8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70" y="1505359"/>
            <a:ext cx="3219277" cy="49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6E06974-F3AC-45B7-9869-DD04DFB140F7}"/>
              </a:ext>
            </a:extLst>
          </p:cNvPr>
          <p:cNvSpPr/>
          <p:nvPr/>
        </p:nvSpPr>
        <p:spPr>
          <a:xfrm>
            <a:off x="3563888" y="1268760"/>
            <a:ext cx="1368152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031E67-A86B-4DE3-8938-C546AB336CE6}"/>
              </a:ext>
            </a:extLst>
          </p:cNvPr>
          <p:cNvSpPr/>
          <p:nvPr/>
        </p:nvSpPr>
        <p:spPr>
          <a:xfrm>
            <a:off x="3275856" y="3798466"/>
            <a:ext cx="1641435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9933"/>
            <a:ext cx="3610744" cy="778098"/>
          </a:xfrm>
        </p:spPr>
        <p:txBody>
          <a:bodyPr/>
          <a:lstStyle/>
          <a:p>
            <a:r>
              <a:rPr lang="es-DO" b="1" dirty="0"/>
              <a:t>Hierro</a:t>
            </a:r>
          </a:p>
        </p:txBody>
      </p:sp>
      <p:pic>
        <p:nvPicPr>
          <p:cNvPr id="6" name="Picture 2" descr="El mineral de hierro será el principal producto de exportación en Brasil">
            <a:extLst>
              <a:ext uri="{FF2B5EF4-FFF2-40B4-BE49-F238E27FC236}">
                <a16:creationId xmlns:a16="http://schemas.microsoft.com/office/drawing/2014/main" id="{0F1BC885-0591-4C10-8107-705A0E9F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93" y="2560638"/>
            <a:ext cx="6507807" cy="4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7921" y="1052736"/>
            <a:ext cx="4896544" cy="39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7AF1B8C-0497-4EBB-9EC6-332D4D68181A}"/>
              </a:ext>
            </a:extLst>
          </p:cNvPr>
          <p:cNvGrpSpPr/>
          <p:nvPr/>
        </p:nvGrpSpPr>
        <p:grpSpPr>
          <a:xfrm>
            <a:off x="6660232" y="217649"/>
            <a:ext cx="1471671" cy="1059101"/>
            <a:chOff x="6660232" y="217649"/>
            <a:chExt cx="1471671" cy="1059101"/>
          </a:xfrm>
        </p:grpSpPr>
        <p:sp>
          <p:nvSpPr>
            <p:cNvPr id="7" name="Bocadillo: ovalado 6">
              <a:extLst>
                <a:ext uri="{FF2B5EF4-FFF2-40B4-BE49-F238E27FC236}">
                  <a16:creationId xmlns:a16="http://schemas.microsoft.com/office/drawing/2014/main" id="{A69B67FC-110D-4B2A-844D-34711EC9ABAB}"/>
                </a:ext>
              </a:extLst>
            </p:cNvPr>
            <p:cNvSpPr/>
            <p:nvPr/>
          </p:nvSpPr>
          <p:spPr>
            <a:xfrm>
              <a:off x="6660232" y="217649"/>
              <a:ext cx="1471671" cy="1059101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8" name="6 CuadroTexto">
              <a:extLst>
                <a:ext uri="{FF2B5EF4-FFF2-40B4-BE49-F238E27FC236}">
                  <a16:creationId xmlns:a16="http://schemas.microsoft.com/office/drawing/2014/main" id="{0720E5DD-8E72-49A0-8FDA-800DAE06B62F}"/>
                </a:ext>
              </a:extLst>
            </p:cNvPr>
            <p:cNvSpPr txBox="1"/>
            <p:nvPr/>
          </p:nvSpPr>
          <p:spPr>
            <a:xfrm>
              <a:off x="6928993" y="516366"/>
              <a:ext cx="1145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dirty="0">
                  <a:solidFill>
                    <a:schemeClr val="bg1"/>
                  </a:solidFill>
                </a:rPr>
                <a:t>+ 9%</a:t>
              </a:r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E76CD6F9-2639-47DB-BEA4-9FA1A4CEAF98}"/>
              </a:ext>
            </a:extLst>
          </p:cNvPr>
          <p:cNvSpPr/>
          <p:nvPr/>
        </p:nvSpPr>
        <p:spPr>
          <a:xfrm>
            <a:off x="1619672" y="1412776"/>
            <a:ext cx="3168352" cy="2592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0139" y="177647"/>
            <a:ext cx="4618360" cy="1354162"/>
          </a:xfrm>
        </p:spPr>
        <p:txBody>
          <a:bodyPr>
            <a:noAutofit/>
          </a:bodyPr>
          <a:lstStyle/>
          <a:p>
            <a:r>
              <a:rPr lang="es-DO" sz="2800" b="1" dirty="0"/>
              <a:t>Urea: altos precios </a:t>
            </a:r>
            <a:br>
              <a:rPr lang="es-DO" sz="2800" b="1" dirty="0"/>
            </a:br>
            <a:r>
              <a:rPr lang="es-DO" sz="2800" b="1" dirty="0"/>
              <a:t>y reducida disponibilidad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95343"/>
            <a:ext cx="4775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2796E3-63D6-40A1-90A4-DE2E187D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772816"/>
            <a:ext cx="6204984" cy="19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5957690-C961-489A-96FC-0D29D64A0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2924944"/>
            <a:ext cx="7229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3A36B82-F24C-4E1C-9BBC-72DC174C1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013" y="3598044"/>
            <a:ext cx="6559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37898A0-FA98-474D-A2F6-082B212A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502" y="4565173"/>
            <a:ext cx="6603497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7623"/>
            <a:ext cx="2674640" cy="778098"/>
          </a:xfrm>
        </p:spPr>
        <p:txBody>
          <a:bodyPr/>
          <a:lstStyle/>
          <a:p>
            <a:r>
              <a:rPr lang="es-DO" b="1" dirty="0"/>
              <a:t>Oro</a:t>
            </a:r>
          </a:p>
        </p:txBody>
      </p:sp>
      <p:pic>
        <p:nvPicPr>
          <p:cNvPr id="9218" name="Picture 2" descr="Oro rompe racha de tres días de ganancias por alza del dólar y retornos  bonos EEUU - .:: Minería en Línea ::.">
            <a:extLst>
              <a:ext uri="{FF2B5EF4-FFF2-40B4-BE49-F238E27FC236}">
                <a16:creationId xmlns:a16="http://schemas.microsoft.com/office/drawing/2014/main" id="{3BDDEEAA-CDB1-43B3-BC75-1B1D2278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9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4767538-3CEC-46AD-A03C-B48EE534A713}"/>
              </a:ext>
            </a:extLst>
          </p:cNvPr>
          <p:cNvGrpSpPr/>
          <p:nvPr/>
        </p:nvGrpSpPr>
        <p:grpSpPr>
          <a:xfrm>
            <a:off x="6928993" y="0"/>
            <a:ext cx="1471671" cy="1059101"/>
            <a:chOff x="6928993" y="0"/>
            <a:chExt cx="1471671" cy="1059101"/>
          </a:xfrm>
        </p:grpSpPr>
        <p:sp>
          <p:nvSpPr>
            <p:cNvPr id="6" name="Bocadillo: ovalado 5">
              <a:extLst>
                <a:ext uri="{FF2B5EF4-FFF2-40B4-BE49-F238E27FC236}">
                  <a16:creationId xmlns:a16="http://schemas.microsoft.com/office/drawing/2014/main" id="{9D82DC7F-26EB-41FC-8838-3F207533F398}"/>
                </a:ext>
              </a:extLst>
            </p:cNvPr>
            <p:cNvSpPr/>
            <p:nvPr/>
          </p:nvSpPr>
          <p:spPr>
            <a:xfrm>
              <a:off x="6928993" y="0"/>
              <a:ext cx="1471671" cy="1059101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id="{AE93F0C3-D67A-471F-B04C-02F74CC6B6BD}"/>
                </a:ext>
              </a:extLst>
            </p:cNvPr>
            <p:cNvSpPr txBox="1"/>
            <p:nvPr/>
          </p:nvSpPr>
          <p:spPr>
            <a:xfrm>
              <a:off x="7238798" y="295536"/>
              <a:ext cx="1145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dirty="0">
                  <a:solidFill>
                    <a:schemeClr val="bg1"/>
                  </a:solidFill>
                </a:rPr>
                <a:t>+ 4%</a:t>
              </a:r>
            </a:p>
          </p:txBody>
        </p:sp>
      </p:grp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628800"/>
            <a:ext cx="684075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A7512DAB-22F9-4DF8-97F5-1200C1A14EC3}"/>
              </a:ext>
            </a:extLst>
          </p:cNvPr>
          <p:cNvSpPr/>
          <p:nvPr/>
        </p:nvSpPr>
        <p:spPr>
          <a:xfrm>
            <a:off x="4860032" y="1988840"/>
            <a:ext cx="2448272" cy="3312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9D19-1B6B-9894-D353-ED962A95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3" r="23786" b="-1"/>
          <a:stretch/>
        </p:blipFill>
        <p:spPr>
          <a:xfrm>
            <a:off x="5046546" y="1690688"/>
            <a:ext cx="4097454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6718546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936" y="365759"/>
            <a:ext cx="5827014" cy="97500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DO" sz="3600" dirty="0">
                <a:solidFill>
                  <a:schemeClr val="bg1"/>
                </a:solidFill>
              </a:rPr>
              <a:t>Impactos indirectos severos </a:t>
            </a:r>
            <a:br>
              <a:rPr lang="es-DO" sz="3600" dirty="0">
                <a:solidFill>
                  <a:schemeClr val="bg1"/>
                </a:solidFill>
              </a:rPr>
            </a:br>
            <a:r>
              <a:rPr lang="es-DO" sz="3600" dirty="0">
                <a:solidFill>
                  <a:schemeClr val="bg1"/>
                </a:solidFill>
              </a:rPr>
              <a:t>e inmediatos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4057" y="2"/>
            <a:ext cx="2239943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F90AEF83-42D4-3F7E-F1AF-08F23BB28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025610"/>
              </p:ext>
            </p:extLst>
          </p:nvPr>
        </p:nvGraphicFramePr>
        <p:xfrm>
          <a:off x="179512" y="2204864"/>
          <a:ext cx="5040560" cy="4014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DO" sz="4000"/>
              <a:t>Respuestas de políticas de corto </a:t>
            </a:r>
            <a:br>
              <a:rPr lang="es-DO" sz="4000"/>
            </a:br>
            <a:r>
              <a:rPr lang="es-DO" sz="4000"/>
              <a:t>y largo plazo </a:t>
            </a:r>
          </a:p>
        </p:txBody>
      </p:sp>
      <p:pic>
        <p:nvPicPr>
          <p:cNvPr id="5" name="Picture 4" descr="Una persona sosteniendo un globo terráqueo">
            <a:extLst>
              <a:ext uri="{FF2B5EF4-FFF2-40B4-BE49-F238E27FC236}">
                <a16:creationId xmlns:a16="http://schemas.microsoft.com/office/drawing/2014/main" id="{8F00AC55-43E3-5E15-3F5F-7CD0D01D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6" r="34658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s-DO" sz="1900" b="1"/>
              <a:t>En el corto plazo: una preocupación </a:t>
            </a:r>
          </a:p>
          <a:p>
            <a:pPr lvl="1"/>
            <a:r>
              <a:rPr lang="es-DO" sz="1900" b="1">
                <a:latin typeface="Calibri"/>
                <a:cs typeface="Calibri"/>
              </a:rPr>
              <a:t>¿</a:t>
            </a:r>
            <a:r>
              <a:rPr lang="es-DO" sz="1900" b="1"/>
              <a:t>recrudecimiento de la política monetaria contractiva a nivel dom</a:t>
            </a:r>
            <a:r>
              <a:rPr lang="es-DO" sz="1900" b="1">
                <a:latin typeface="Calibri"/>
                <a:cs typeface="Calibri"/>
              </a:rPr>
              <a:t>é</a:t>
            </a:r>
            <a:r>
              <a:rPr lang="es-DO" sz="1900" b="1"/>
              <a:t>stico y global?</a:t>
            </a:r>
          </a:p>
          <a:p>
            <a:r>
              <a:rPr lang="es-DO" sz="1900" b="1"/>
              <a:t>En el largo plazo: </a:t>
            </a:r>
          </a:p>
          <a:p>
            <a:pPr lvl="1"/>
            <a:r>
              <a:rPr lang="es-DO" sz="1900" b="1"/>
              <a:t>Cambios en el contexto global: menos globalización</a:t>
            </a:r>
          </a:p>
          <a:p>
            <a:pPr lvl="1"/>
            <a:r>
              <a:rPr lang="es-DO" sz="1900" b="1"/>
              <a:t>Políticas alimentarias</a:t>
            </a:r>
          </a:p>
          <a:p>
            <a:pPr lvl="1"/>
            <a:r>
              <a:rPr lang="es-DO" sz="1900" b="1"/>
              <a:t>Políticas energéticas</a:t>
            </a:r>
          </a:p>
          <a:p>
            <a:pPr lvl="1"/>
            <a:endParaRPr lang="es-DO" sz="1900"/>
          </a:p>
          <a:p>
            <a:pPr lvl="1"/>
            <a:endParaRPr lang="es-DO"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9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3059" y="3088301"/>
            <a:ext cx="3184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 err="1">
                <a:solidFill>
                  <a:schemeClr val="bg1"/>
                </a:solidFill>
                <a:ea typeface="Garamond" charset="0"/>
                <a:cs typeface="Garamond" charset="0"/>
              </a:rPr>
              <a:t>Pável</a:t>
            </a:r>
            <a:r>
              <a:rPr lang="es-ES_tradnl" sz="2000" dirty="0">
                <a:solidFill>
                  <a:schemeClr val="bg1"/>
                </a:solidFill>
                <a:ea typeface="Garamond" charset="0"/>
                <a:cs typeface="Garamond" charset="0"/>
              </a:rPr>
              <a:t> Isa Contreras</a:t>
            </a:r>
          </a:p>
          <a:p>
            <a:r>
              <a:rPr lang="es-ES_tradnl" sz="2000" dirty="0">
                <a:solidFill>
                  <a:schemeClr val="bg1"/>
                </a:solidFill>
                <a:ea typeface="Garamond" charset="0"/>
                <a:cs typeface="Garamond" charset="0"/>
              </a:rPr>
              <a:t>Viceministro de Planificación</a:t>
            </a:r>
            <a:endParaRPr lang="es-ES_tradnl" sz="1500" dirty="0">
              <a:solidFill>
                <a:schemeClr val="bg1"/>
              </a:solidFill>
              <a:ea typeface="Garamond" charset="0"/>
              <a:cs typeface="Garamond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2BCFFD-C8DE-455B-BA8B-6085B27DF82E}"/>
              </a:ext>
            </a:extLst>
          </p:cNvPr>
          <p:cNvSpPr txBox="1"/>
          <p:nvPr/>
        </p:nvSpPr>
        <p:spPr>
          <a:xfrm>
            <a:off x="570063" y="1195057"/>
            <a:ext cx="6053780" cy="15823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s-DO" sz="4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227DE8-FA7F-49F3-BA74-0DD2105F17D4}"/>
              </a:ext>
            </a:extLst>
          </p:cNvPr>
          <p:cNvSpPr txBox="1"/>
          <p:nvPr/>
        </p:nvSpPr>
        <p:spPr>
          <a:xfrm>
            <a:off x="5940152" y="4797152"/>
            <a:ext cx="3376247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s-DO" dirty="0">
                <a:solidFill>
                  <a:schemeClr val="bg1"/>
                </a:solidFill>
              </a:rPr>
              <a:t>Asamblea Nacional</a:t>
            </a:r>
          </a:p>
          <a:p>
            <a:pPr algn="ctr">
              <a:spcAft>
                <a:spcPts val="450"/>
              </a:spcAft>
            </a:pPr>
            <a:r>
              <a:rPr lang="es-DO" dirty="0">
                <a:solidFill>
                  <a:schemeClr val="bg1"/>
                </a:solidFill>
              </a:rPr>
              <a:t>29 de marzo de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8F911D-9181-40E2-8626-5A04030640D3}"/>
              </a:ext>
            </a:extLst>
          </p:cNvPr>
          <p:cNvSpPr txBox="1"/>
          <p:nvPr/>
        </p:nvSpPr>
        <p:spPr>
          <a:xfrm>
            <a:off x="570062" y="711107"/>
            <a:ext cx="61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b="1" dirty="0">
                <a:solidFill>
                  <a:schemeClr val="bg1"/>
                </a:solidFill>
              </a:rPr>
              <a:t>Impacto económico de la invasión rusa a Ucrania </a:t>
            </a:r>
          </a:p>
          <a:p>
            <a:r>
              <a:rPr lang="es-DO" sz="4000" b="1" dirty="0">
                <a:solidFill>
                  <a:schemeClr val="bg1"/>
                </a:solidFill>
              </a:rPr>
              <a:t>en la República Dominicana</a:t>
            </a:r>
          </a:p>
        </p:txBody>
      </p:sp>
    </p:spTree>
    <p:extLst>
      <p:ext uri="{BB962C8B-B14F-4D97-AF65-F5344CB8AC3E}">
        <p14:creationId xmlns:p14="http://schemas.microsoft.com/office/powerpoint/2010/main" val="44018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5705"/>
            <a:ext cx="9143993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91403"/>
            <a:ext cx="8352928" cy="114490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DO" sz="4000" dirty="0">
                <a:solidFill>
                  <a:schemeClr val="bg1"/>
                </a:solidFill>
              </a:rPr>
              <a:t>Consecuencias económicas inmediatas de la guerra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9143992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638" y="2010758"/>
            <a:ext cx="34289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2 Marcador de contenido">
            <a:extLst>
              <a:ext uri="{FF2B5EF4-FFF2-40B4-BE49-F238E27FC236}">
                <a16:creationId xmlns:a16="http://schemas.microsoft.com/office/drawing/2014/main" id="{CA4B007E-EFFC-72D0-7B21-C91D7EDD2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838810"/>
              </p:ext>
            </p:extLst>
          </p:nvPr>
        </p:nvGraphicFramePr>
        <p:xfrm>
          <a:off x="866661" y="2217343"/>
          <a:ext cx="8025819" cy="395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b="1" dirty="0"/>
              <a:t>Impactos económicos de la guerra </a:t>
            </a:r>
            <a:br>
              <a:rPr lang="es-DO" b="1" dirty="0"/>
            </a:br>
            <a:r>
              <a:rPr lang="es-DO" b="1" dirty="0"/>
              <a:t>en la economía dominicana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E9BDE89E-7266-0288-9F0E-DEBCA8361B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5B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3192" y="516804"/>
            <a:ext cx="4945641" cy="1625210"/>
          </a:xfrm>
        </p:spPr>
        <p:txBody>
          <a:bodyPr>
            <a:normAutofit/>
          </a:bodyPr>
          <a:lstStyle/>
          <a:p>
            <a:r>
              <a:rPr lang="es-DO" sz="4100">
                <a:solidFill>
                  <a:srgbClr val="FFFFFF"/>
                </a:solidFill>
              </a:rPr>
              <a:t>Impactos comerciales directos bajos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432305"/>
            <a:ext cx="5292501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0364BA4-F2F6-41CA-97B7-A3D11601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5058" y="2997082"/>
            <a:ext cx="4934932" cy="2973296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917725"/>
            <a:ext cx="2722399" cy="4852362"/>
          </a:xfrm>
        </p:spPr>
        <p:txBody>
          <a:bodyPr anchor="ctr">
            <a:normAutofit/>
          </a:bodyPr>
          <a:lstStyle/>
          <a:p>
            <a:r>
              <a:rPr lang="es-DO" sz="1700" dirty="0">
                <a:solidFill>
                  <a:srgbClr val="FFFFFF"/>
                </a:solidFill>
              </a:rPr>
              <a:t>El comercio de bienes con Ucrania y Rusia es muy bajo (2017-2020)</a:t>
            </a:r>
          </a:p>
          <a:p>
            <a:pPr lvl="1"/>
            <a:r>
              <a:rPr lang="es-DO" sz="1700" dirty="0">
                <a:solidFill>
                  <a:srgbClr val="FFFFFF"/>
                </a:solidFill>
              </a:rPr>
              <a:t>US$ 95 millones </a:t>
            </a:r>
          </a:p>
          <a:p>
            <a:pPr lvl="1"/>
            <a:r>
              <a:rPr lang="es-DO" sz="1700" dirty="0">
                <a:solidFill>
                  <a:srgbClr val="FFFFFF"/>
                </a:solidFill>
              </a:rPr>
              <a:t>0.8% del comercio total </a:t>
            </a:r>
          </a:p>
          <a:p>
            <a:pPr lvl="1"/>
            <a:r>
              <a:rPr lang="es-DO" sz="1700" dirty="0">
                <a:solidFill>
                  <a:srgbClr val="FFFFFF"/>
                </a:solidFill>
              </a:rPr>
              <a:t>Casi 100% con Rusia</a:t>
            </a:r>
          </a:p>
          <a:p>
            <a:pPr lvl="2"/>
            <a:r>
              <a:rPr lang="es-DO" sz="1700" dirty="0">
                <a:solidFill>
                  <a:srgbClr val="FFFFFF"/>
                </a:solidFill>
              </a:rPr>
              <a:t>Productos de hierro y acero</a:t>
            </a:r>
          </a:p>
          <a:p>
            <a:pPr lvl="2"/>
            <a:r>
              <a:rPr lang="es-DO" sz="1700" dirty="0">
                <a:solidFill>
                  <a:srgbClr val="FFFFFF"/>
                </a:solidFill>
              </a:rPr>
              <a:t>Abonos</a:t>
            </a:r>
          </a:p>
          <a:p>
            <a:pPr lvl="1"/>
            <a:endParaRPr lang="es-DO" sz="1700" dirty="0">
              <a:solidFill>
                <a:srgbClr val="FFFFFF"/>
              </a:solidFill>
            </a:endParaRPr>
          </a:p>
          <a:p>
            <a:endParaRPr lang="es-DO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8055"/>
            <a:ext cx="5401456" cy="1508760"/>
          </a:xfrm>
          <a:prstGeom prst="rect">
            <a:avLst/>
          </a:prstGeom>
          <a:solidFill>
            <a:srgbClr val="4B5E7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2930" y="694944"/>
            <a:ext cx="4957791" cy="10424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DO" sz="3100" b="1" dirty="0">
                <a:solidFill>
                  <a:srgbClr val="FFFFFF"/>
                </a:solidFill>
              </a:rPr>
              <a:t>Impacto negativo importante y prolongado en el turismo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450222"/>
            <a:ext cx="1396288" cy="1506594"/>
          </a:xfrm>
          <a:prstGeom prst="rect">
            <a:avLst/>
          </a:prstGeom>
          <a:solidFill>
            <a:srgbClr val="FFA14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2735" y="453269"/>
            <a:ext cx="1397074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2130552"/>
            <a:ext cx="5404104" cy="4270248"/>
          </a:xfrm>
          <a:prstGeom prst="rect">
            <a:avLst/>
          </a:prstGeom>
          <a:solidFill>
            <a:srgbClr val="FFA149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4316" y="2127680"/>
            <a:ext cx="2915493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1983" y="2393792"/>
            <a:ext cx="2520159" cy="3740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DO" sz="1400"/>
              <a:t>En 2021, Rusia y Ucrania explicaron el 7.4% de los arribos totales de turistas</a:t>
            </a:r>
          </a:p>
          <a:p>
            <a:pPr>
              <a:lnSpc>
                <a:spcPct val="90000"/>
              </a:lnSpc>
            </a:pPr>
            <a:r>
              <a:rPr lang="es-DO" sz="1400"/>
              <a:t>Desde 2019, la participación del turismo desde Rusia y Ucrania había venido creciendo de manera sostenida</a:t>
            </a:r>
          </a:p>
          <a:p>
            <a:pPr>
              <a:lnSpc>
                <a:spcPct val="90000"/>
              </a:lnSpc>
            </a:pPr>
            <a:r>
              <a:rPr lang="es-DO" sz="1400"/>
              <a:t>Lo previsible es que en 2022:</a:t>
            </a:r>
          </a:p>
          <a:p>
            <a:pPr lvl="1">
              <a:lnSpc>
                <a:spcPct val="90000"/>
              </a:lnSpc>
            </a:pPr>
            <a:r>
              <a:rPr lang="es-DO" sz="1400"/>
              <a:t>esos arribos desaparezcan y no se recuperen en los próximos a</a:t>
            </a:r>
            <a:r>
              <a:rPr lang="es-DO" sz="1400">
                <a:latin typeface="Calibri" panose="020F0502020204030204" pitchFamily="34" charset="0"/>
                <a:cs typeface="Calibri" panose="020F0502020204030204" pitchFamily="34" charset="0"/>
              </a:rPr>
              <a:t>ños</a:t>
            </a:r>
            <a:r>
              <a:rPr lang="es-DO" sz="1400"/>
              <a:t> </a:t>
            </a:r>
          </a:p>
          <a:p>
            <a:pPr lvl="1">
              <a:lnSpc>
                <a:spcPct val="90000"/>
              </a:lnSpc>
            </a:pPr>
            <a:r>
              <a:rPr lang="es-DO" sz="1400"/>
              <a:t>el numero total de arribos se estanque o cambie muy poco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E9B80E-8F2E-41BA-8143-776E5B7A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88" y="2564903"/>
            <a:ext cx="5051939" cy="3384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ás de la mitad del petróleo mundial debe quedarse sin extraer para cumplir  el límite de calentamiento de 1,5 ºC">
            <a:extLst>
              <a:ext uri="{FF2B5EF4-FFF2-40B4-BE49-F238E27FC236}">
                <a16:creationId xmlns:a16="http://schemas.microsoft.com/office/drawing/2014/main" id="{BC1C6D5F-E47F-4CF7-9148-89234CE8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9091" r="13785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5398329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103" y="640263"/>
            <a:ext cx="4964858" cy="1344975"/>
          </a:xfrm>
        </p:spPr>
        <p:txBody>
          <a:bodyPr>
            <a:normAutofit/>
          </a:bodyPr>
          <a:lstStyle/>
          <a:p>
            <a:r>
              <a:rPr lang="es-DO" sz="3500" b="1" dirty="0"/>
              <a:t>Impactos indirectos: </a:t>
            </a:r>
            <a:br>
              <a:rPr lang="es-DO" sz="3500" b="1" dirty="0"/>
            </a:br>
            <a:r>
              <a:rPr lang="es-DO" sz="3500" b="1" dirty="0"/>
              <a:t>severos e inmediatos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581" y="2121763"/>
            <a:ext cx="4965379" cy="3773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DO" sz="1600" dirty="0"/>
              <a:t>Rusia y Ucrania son importantes exportadores de algunas de las materias primas m</a:t>
            </a:r>
            <a:r>
              <a:rPr lang="es-DO" sz="1600" dirty="0">
                <a:latin typeface="Calibri"/>
                <a:cs typeface="Calibri"/>
              </a:rPr>
              <a:t>á</a:t>
            </a:r>
            <a:r>
              <a:rPr lang="es-DO" sz="1600" dirty="0"/>
              <a:t>s importantes</a:t>
            </a:r>
          </a:p>
          <a:p>
            <a:pPr lvl="1">
              <a:lnSpc>
                <a:spcPct val="90000"/>
              </a:lnSpc>
            </a:pPr>
            <a:r>
              <a:rPr lang="es-DO" sz="1600" dirty="0"/>
              <a:t>Rusia exporta</a:t>
            </a:r>
          </a:p>
          <a:p>
            <a:pPr marL="1074738" lvl="2" indent="-358775">
              <a:lnSpc>
                <a:spcPct val="90000"/>
              </a:lnSpc>
            </a:pPr>
            <a:r>
              <a:rPr lang="es-DO" sz="1600" dirty="0"/>
              <a:t>10% del petróleo (12% de la producción)</a:t>
            </a:r>
          </a:p>
          <a:p>
            <a:pPr marL="1074738" lvl="2" indent="-358775">
              <a:lnSpc>
                <a:spcPct val="90000"/>
              </a:lnSpc>
            </a:pPr>
            <a:r>
              <a:rPr lang="es-DO" sz="1600" dirty="0"/>
              <a:t>14% de los fertilizantes</a:t>
            </a:r>
          </a:p>
          <a:p>
            <a:pPr marL="1074738" lvl="2" indent="-358775">
              <a:lnSpc>
                <a:spcPct val="90000"/>
              </a:lnSpc>
            </a:pPr>
            <a:r>
              <a:rPr lang="es-DO" sz="1600" dirty="0"/>
              <a:t>5% de los productos de hierro y acero</a:t>
            </a:r>
          </a:p>
          <a:p>
            <a:pPr marL="1074738" lvl="2" indent="-358775">
              <a:lnSpc>
                <a:spcPct val="90000"/>
              </a:lnSpc>
            </a:pPr>
            <a:r>
              <a:rPr lang="es-DO" sz="1600" dirty="0"/>
              <a:t>Importante exportador de metales preciosos</a:t>
            </a:r>
          </a:p>
          <a:p>
            <a:pPr lvl="1">
              <a:lnSpc>
                <a:spcPct val="90000"/>
              </a:lnSpc>
            </a:pPr>
            <a:r>
              <a:rPr lang="es-DO" sz="1600" dirty="0"/>
              <a:t>Ucrania exporta</a:t>
            </a:r>
          </a:p>
          <a:p>
            <a:pPr lvl="2">
              <a:lnSpc>
                <a:spcPct val="90000"/>
              </a:lnSpc>
            </a:pPr>
            <a:r>
              <a:rPr lang="es-DO" sz="1600" dirty="0"/>
              <a:t>7% de los cereales (maíz y trigo) </a:t>
            </a:r>
          </a:p>
          <a:p>
            <a:pPr lvl="2">
              <a:lnSpc>
                <a:spcPct val="90000"/>
              </a:lnSpc>
            </a:pPr>
            <a:r>
              <a:rPr lang="es-DO" sz="1600" dirty="0"/>
              <a:t>5% de las grasas comestibles</a:t>
            </a:r>
          </a:p>
          <a:p>
            <a:pPr lvl="2">
              <a:lnSpc>
                <a:spcPct val="90000"/>
              </a:lnSpc>
            </a:pPr>
            <a:r>
              <a:rPr lang="es-DO" sz="1600" dirty="0"/>
              <a:t>2% de los productos de hierro y acero</a:t>
            </a:r>
          </a:p>
          <a:p>
            <a:pPr lvl="2">
              <a:lnSpc>
                <a:spcPct val="90000"/>
              </a:lnSpc>
            </a:pPr>
            <a:r>
              <a:rPr lang="es-DO" sz="1600" dirty="0"/>
              <a:t>1.4% de los minerales de hierro</a:t>
            </a:r>
          </a:p>
          <a:p>
            <a:pPr lvl="2">
              <a:lnSpc>
                <a:spcPct val="90000"/>
              </a:lnSpc>
            </a:pPr>
            <a:endParaRPr lang="es-DO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tos gratis : paisaje, nube, cielo, campo, cebada, pradera, Francia,  rural, Produce, cultivo, agricultura, cereal, centeno, zapatillas con  clavos, maizal, Epi, cereales, planta floreciendo, mercancía, Triticale,  Campos de trigo, Familia de la">
            <a:extLst>
              <a:ext uri="{FF2B5EF4-FFF2-40B4-BE49-F238E27FC236}">
                <a16:creationId xmlns:a16="http://schemas.microsoft.com/office/drawing/2014/main" id="{0EFB4E1F-27EC-49AB-A4BA-3C39AE803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24794" b="1"/>
          <a:stretch/>
        </p:blipFill>
        <p:spPr bwMode="auto">
          <a:xfrm>
            <a:off x="5046546" y="1690688"/>
            <a:ext cx="4097454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6718546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522" y="182404"/>
            <a:ext cx="5977694" cy="13258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DO" sz="2800" b="1" dirty="0">
                <a:solidFill>
                  <a:schemeClr val="bg1"/>
                </a:solidFill>
              </a:rPr>
              <a:t>Impactos indirectos severos </a:t>
            </a:r>
            <a:br>
              <a:rPr lang="es-DO" sz="2800" b="1" dirty="0">
                <a:solidFill>
                  <a:schemeClr val="bg1"/>
                </a:solidFill>
              </a:rPr>
            </a:br>
            <a:r>
              <a:rPr lang="es-DO" sz="2800" b="1" dirty="0">
                <a:solidFill>
                  <a:schemeClr val="bg1"/>
                </a:solidFill>
              </a:rPr>
              <a:t>e inmediatos en los mercados globales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4057" y="2"/>
            <a:ext cx="2239943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936" y="2209800"/>
            <a:ext cx="4415609" cy="401002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Interrupción o disrupción de la oferta causa escasez, al menos temporal, e incrementa los precios internacionales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Disrupción en la cadena de suministro: efectos de menor plazo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Interrupción: efectos de mayor plazo</a:t>
            </a:r>
          </a:p>
          <a:p>
            <a:pPr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La República Dominicana se abastece en cerca de 100% de los mercados internacionales para algunos de esos productos: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Petróleo y derivados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Cereales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Fertilizantes (insumos)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Productos de hierro y acero</a:t>
            </a:r>
          </a:p>
          <a:p>
            <a:pPr lvl="1">
              <a:lnSpc>
                <a:spcPct val="90000"/>
              </a:lnSpc>
            </a:pPr>
            <a:r>
              <a:rPr lang="es-DO" sz="1700" dirty="0">
                <a:solidFill>
                  <a:srgbClr val="FFFFFF"/>
                </a:solidFill>
              </a:rPr>
              <a:t>Grasas comestibles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706090"/>
          </a:xfrm>
        </p:spPr>
        <p:txBody>
          <a:bodyPr>
            <a:normAutofit fontScale="90000"/>
          </a:bodyPr>
          <a:lstStyle/>
          <a:p>
            <a:r>
              <a:rPr lang="es-DO" b="1" dirty="0"/>
              <a:t>Maíz</a:t>
            </a:r>
            <a:r>
              <a:rPr lang="es-DO" dirty="0"/>
              <a:t>: últimos 29 días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0A58BCC-902B-4CB6-BCAA-38C7B64590F8}"/>
              </a:ext>
            </a:extLst>
          </p:cNvPr>
          <p:cNvGrpSpPr/>
          <p:nvPr/>
        </p:nvGrpSpPr>
        <p:grpSpPr>
          <a:xfrm>
            <a:off x="7359291" y="173717"/>
            <a:ext cx="1471671" cy="1059101"/>
            <a:chOff x="7359291" y="173717"/>
            <a:chExt cx="1471671" cy="1059101"/>
          </a:xfrm>
        </p:grpSpPr>
        <p:sp>
          <p:nvSpPr>
            <p:cNvPr id="3" name="Bocadillo: ovalado 2">
              <a:extLst>
                <a:ext uri="{FF2B5EF4-FFF2-40B4-BE49-F238E27FC236}">
                  <a16:creationId xmlns:a16="http://schemas.microsoft.com/office/drawing/2014/main" id="{64FA38A1-E764-4948-991B-E924AF4E4185}"/>
                </a:ext>
              </a:extLst>
            </p:cNvPr>
            <p:cNvSpPr/>
            <p:nvPr/>
          </p:nvSpPr>
          <p:spPr>
            <a:xfrm>
              <a:off x="7359291" y="173717"/>
              <a:ext cx="1471671" cy="1059101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563607" y="472434"/>
              <a:ext cx="1145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dirty="0">
                  <a:solidFill>
                    <a:schemeClr val="bg1"/>
                  </a:solidFill>
                </a:rPr>
                <a:t>+ 13%</a:t>
              </a:r>
            </a:p>
          </p:txBody>
        </p:sp>
      </p:grpSp>
      <p:pic>
        <p:nvPicPr>
          <p:cNvPr id="4098" name="Picture 2" descr="Puesta De Sol En Los Campos De Maíz Imagen de archivo - Imagen de foto,  planta: 161237335">
            <a:extLst>
              <a:ext uri="{FF2B5EF4-FFF2-40B4-BE49-F238E27FC236}">
                <a16:creationId xmlns:a16="http://schemas.microsoft.com/office/drawing/2014/main" id="{68929FED-95B2-4729-8465-C2D8CA2D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1930"/>
            <a:ext cx="2514600" cy="48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8234" y="1538952"/>
            <a:ext cx="6631057" cy="44823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48FDFB3-080C-4F7A-A6C7-1444CC43FBE5}"/>
              </a:ext>
            </a:extLst>
          </p:cNvPr>
          <p:cNvSpPr/>
          <p:nvPr/>
        </p:nvSpPr>
        <p:spPr>
          <a:xfrm>
            <a:off x="6300192" y="6042271"/>
            <a:ext cx="2514600" cy="36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0AA9604-389E-43AA-BF06-45B3643E01A4}"/>
              </a:ext>
            </a:extLst>
          </p:cNvPr>
          <p:cNvSpPr/>
          <p:nvPr/>
        </p:nvSpPr>
        <p:spPr>
          <a:xfrm>
            <a:off x="10980712" y="177281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877BDF8-BDFD-43B4-A946-CBFCB6825A75}"/>
              </a:ext>
            </a:extLst>
          </p:cNvPr>
          <p:cNvSpPr/>
          <p:nvPr/>
        </p:nvSpPr>
        <p:spPr>
          <a:xfrm>
            <a:off x="5004048" y="1538952"/>
            <a:ext cx="2160240" cy="33302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850106"/>
          </a:xfrm>
        </p:spPr>
        <p:txBody>
          <a:bodyPr>
            <a:normAutofit/>
          </a:bodyPr>
          <a:lstStyle/>
          <a:p>
            <a:r>
              <a:rPr lang="es-DO" b="1" dirty="0"/>
              <a:t>Trigo</a:t>
            </a:r>
            <a:r>
              <a:rPr lang="es-DO" dirty="0"/>
              <a:t>: últimos 29 días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11C01C-A042-4EAF-9B12-EC4D6D0DA981}"/>
              </a:ext>
            </a:extLst>
          </p:cNvPr>
          <p:cNvGrpSpPr/>
          <p:nvPr/>
        </p:nvGrpSpPr>
        <p:grpSpPr>
          <a:xfrm>
            <a:off x="7399583" y="116769"/>
            <a:ext cx="1471671" cy="1007976"/>
            <a:chOff x="7399583" y="116769"/>
            <a:chExt cx="1471671" cy="1007976"/>
          </a:xfrm>
        </p:grpSpPr>
        <p:sp>
          <p:nvSpPr>
            <p:cNvPr id="6" name="Bocadillo: ovalado 5">
              <a:extLst>
                <a:ext uri="{FF2B5EF4-FFF2-40B4-BE49-F238E27FC236}">
                  <a16:creationId xmlns:a16="http://schemas.microsoft.com/office/drawing/2014/main" id="{59A3390E-3381-4EF2-AEB6-572509D5AE4E}"/>
                </a:ext>
              </a:extLst>
            </p:cNvPr>
            <p:cNvSpPr/>
            <p:nvPr/>
          </p:nvSpPr>
          <p:spPr>
            <a:xfrm>
              <a:off x="7399583" y="116769"/>
              <a:ext cx="1471671" cy="1007976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id="{D5A0CD4E-30AE-4FFC-81D1-FBA93F2EB9C2}"/>
                </a:ext>
              </a:extLst>
            </p:cNvPr>
            <p:cNvSpPr txBox="1"/>
            <p:nvPr/>
          </p:nvSpPr>
          <p:spPr>
            <a:xfrm>
              <a:off x="7668344" y="415485"/>
              <a:ext cx="1145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sz="2400" dirty="0">
                  <a:solidFill>
                    <a:schemeClr val="bg1"/>
                  </a:solidFill>
                </a:rPr>
                <a:t>+ 31%</a:t>
              </a:r>
            </a:p>
          </p:txBody>
        </p:sp>
      </p:grpSp>
      <p:pic>
        <p:nvPicPr>
          <p:cNvPr id="5122" name="Picture 2" descr="Fotos de Campo de trigo de stock, Campo de trigo imágenes libres de  derechos | Depositphotos®">
            <a:extLst>
              <a:ext uri="{FF2B5EF4-FFF2-40B4-BE49-F238E27FC236}">
                <a16:creationId xmlns:a16="http://schemas.microsoft.com/office/drawing/2014/main" id="{B7D236CF-6571-4D93-80AE-3B013182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79" y="1398013"/>
            <a:ext cx="2619375" cy="421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5497" y="1417638"/>
            <a:ext cx="6071353" cy="41716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23A3F34-1F3C-4E57-86F7-AF72C39FFF2D}"/>
              </a:ext>
            </a:extLst>
          </p:cNvPr>
          <p:cNvSpPr/>
          <p:nvPr/>
        </p:nvSpPr>
        <p:spPr>
          <a:xfrm>
            <a:off x="4139952" y="1513478"/>
            <a:ext cx="1944216" cy="3067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669</Words>
  <Application>Microsoft Office PowerPoint</Application>
  <PresentationFormat>Presentación en pantalla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de Office</vt:lpstr>
      <vt:lpstr>Presentación de PowerPoint</vt:lpstr>
      <vt:lpstr>Consecuencias económicas inmediatas de la guerra</vt:lpstr>
      <vt:lpstr>Impactos económicos de la guerra  en la economía dominicana</vt:lpstr>
      <vt:lpstr>Impactos comerciales directos bajos</vt:lpstr>
      <vt:lpstr>Impacto negativo importante y prolongado en el turismo</vt:lpstr>
      <vt:lpstr>Impactos indirectos:  severos e inmediatos</vt:lpstr>
      <vt:lpstr>Impactos indirectos severos  e inmediatos en los mercados globales</vt:lpstr>
      <vt:lpstr>Maíz: últimos 29 días</vt:lpstr>
      <vt:lpstr>Trigo: últimos 29 días</vt:lpstr>
      <vt:lpstr>Petróleo: últimos 29 días</vt:lpstr>
      <vt:lpstr>Soja y aceite de soja </vt:lpstr>
      <vt:lpstr>Hierro</vt:lpstr>
      <vt:lpstr>Urea: altos precios  y reducida disponibilidad</vt:lpstr>
      <vt:lpstr>Oro</vt:lpstr>
      <vt:lpstr>Impactos indirectos severos  e inmediatos</vt:lpstr>
      <vt:lpstr>Respuestas de políticas de corto  y largo plazo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Pavel</dc:creator>
  <cp:lastModifiedBy>Familia Benalcázar Isa Ramírez</cp:lastModifiedBy>
  <cp:revision>30</cp:revision>
  <dcterms:created xsi:type="dcterms:W3CDTF">2022-03-27T14:29:51Z</dcterms:created>
  <dcterms:modified xsi:type="dcterms:W3CDTF">2022-03-29T12:48:04Z</dcterms:modified>
</cp:coreProperties>
</file>